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72" r:id="rId4"/>
    <p:sldId id="260" r:id="rId5"/>
    <p:sldId id="271" r:id="rId6"/>
    <p:sldId id="266" r:id="rId7"/>
    <p:sldId id="268" r:id="rId8"/>
    <p:sldId id="269" r:id="rId9"/>
    <p:sldId id="267" r:id="rId10"/>
    <p:sldId id="273" r:id="rId11"/>
    <p:sldId id="275" r:id="rId12"/>
    <p:sldId id="276" r:id="rId13"/>
    <p:sldId id="278" r:id="rId14"/>
    <p:sldId id="280" r:id="rId15"/>
    <p:sldId id="281" r:id="rId16"/>
    <p:sldId id="283" r:id="rId17"/>
    <p:sldId id="282" r:id="rId18"/>
    <p:sldId id="288" r:id="rId19"/>
    <p:sldId id="290" r:id="rId20"/>
    <p:sldId id="291" r:id="rId21"/>
    <p:sldId id="292" r:id="rId22"/>
    <p:sldId id="293" r:id="rId23"/>
    <p:sldId id="274" r:id="rId24"/>
    <p:sldId id="294" r:id="rId25"/>
    <p:sldId id="29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AD92"/>
    <a:srgbClr val="66494A"/>
    <a:srgbClr val="2C3265"/>
    <a:srgbClr val="FBC628"/>
    <a:srgbClr val="C51B22"/>
    <a:srgbClr val="EEE8DF"/>
    <a:srgbClr val="C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2" autoAdjust="0"/>
    <p:restoredTop sz="94660"/>
  </p:normalViewPr>
  <p:slideViewPr>
    <p:cSldViewPr snapToGrid="0">
      <p:cViewPr varScale="1">
        <p:scale>
          <a:sx n="37" d="100"/>
          <a:sy n="37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/>
            </a:solidFill>
            <a:ln w="28575">
              <a:solidFill>
                <a:srgbClr val="772F9C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28575">
                <a:solidFill>
                  <a:srgbClr val="2C326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DDC-42E6-B437-4B7C254B218C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 w="28575">
                <a:solidFill>
                  <a:srgbClr val="2C326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DDC-42E6-B437-4B7C254B218C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 w="28575">
                <a:solidFill>
                  <a:srgbClr val="2C326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DDC-42E6-B437-4B7C254B218C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 w="28575">
                <a:solidFill>
                  <a:srgbClr val="2C326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DDC-42E6-B437-4B7C254B218C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/>
              </a:solidFill>
              <a:ln w="28575">
                <a:solidFill>
                  <a:srgbClr val="2C326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DDC-42E6-B437-4B7C254B218C}"/>
              </c:ext>
            </c:extLst>
          </c:dPt>
          <c:cat>
            <c:strRef>
              <c:f>Sheet1!$A$2:$A$6</c:f>
              <c:strCache>
                <c:ptCount val="5"/>
                <c:pt idx="0">
                  <c:v>충무공</c:v>
                </c:pt>
                <c:pt idx="1">
                  <c:v>계단광장</c:v>
                </c:pt>
                <c:pt idx="2">
                  <c:v>세종대왕상</c:v>
                </c:pt>
                <c:pt idx="3">
                  <c:v>잔디광장</c:v>
                </c:pt>
                <c:pt idx="4">
                  <c:v>광화문전면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29.7</c:v>
                </c:pt>
                <c:pt idx="1">
                  <c:v>5</c:v>
                </c:pt>
                <c:pt idx="2">
                  <c:v>23.3</c:v>
                </c:pt>
                <c:pt idx="3">
                  <c:v>16.8</c:v>
                </c:pt>
                <c:pt idx="4">
                  <c:v>21.3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DDC-42E6-B437-4B7C254B21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6"/>
        <c:overlap val="-27"/>
        <c:axId val="402946128"/>
        <c:axId val="402947248"/>
      </c:barChart>
      <c:catAx>
        <c:axId val="40294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2947248"/>
        <c:crosses val="autoZero"/>
        <c:auto val="1"/>
        <c:lblAlgn val="ctr"/>
        <c:lblOffset val="100"/>
        <c:noMultiLvlLbl val="0"/>
      </c:catAx>
      <c:valAx>
        <c:axId val="402947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C6BDB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294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831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087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3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0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04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7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0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5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1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40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10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anja.dict.naver.com/search?query=%E8%A1%97&amp;direct=false" TargetMode="External"/><Relationship Id="rId2" Type="http://schemas.openxmlformats.org/officeDocument/2006/relationships/hyperlink" Target="https://hanja.dict.naver.com/search?query=%E5%BE%A1&amp;direc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5128398" y="3595859"/>
            <a:ext cx="2011403" cy="5693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C3265"/>
            </a:solidFill>
          </a:ln>
          <a:effectLst>
            <a:outerShdw dist="381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C32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CFT 1</a:t>
            </a:r>
            <a:r>
              <a:rPr lang="ko-KR" altLang="en-US" sz="2000" dirty="0">
                <a:solidFill>
                  <a:srgbClr val="2C32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341433" y="2074783"/>
            <a:ext cx="567956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kern="0" dirty="0">
                <a:ln w="3175">
                  <a:noFill/>
                </a:ln>
                <a:solidFill>
                  <a:srgbClr val="2C32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AR </a:t>
            </a:r>
            <a:r>
              <a:rPr lang="ko-KR" altLang="en-US" sz="5400" kern="0" dirty="0">
                <a:ln w="3175">
                  <a:noFill/>
                </a:ln>
                <a:solidFill>
                  <a:srgbClr val="2C32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역사 체험</a:t>
            </a:r>
            <a:endParaRPr lang="en-US" altLang="ko-KR" sz="5400" kern="0" dirty="0">
              <a:ln w="3175">
                <a:noFill/>
              </a:ln>
              <a:solidFill>
                <a:srgbClr val="2C3265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endParaRPr lang="en-US" altLang="ko-KR" sz="1400" b="1" kern="0" dirty="0">
              <a:ln w="3175">
                <a:noFill/>
              </a:ln>
              <a:solidFill>
                <a:srgbClr val="2C3265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r>
              <a:rPr lang="en-US" altLang="ko-KR" sz="1400" b="1" kern="0" dirty="0">
                <a:ln w="3175">
                  <a:noFill/>
                </a:ln>
                <a:solidFill>
                  <a:srgbClr val="2C32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20.02.11 presentation</a:t>
            </a:r>
          </a:p>
        </p:txBody>
      </p:sp>
      <p:sp>
        <p:nvSpPr>
          <p:cNvPr id="89" name="타원형 설명선 88"/>
          <p:cNvSpPr/>
          <p:nvPr/>
        </p:nvSpPr>
        <p:spPr>
          <a:xfrm>
            <a:off x="4835277" y="3382854"/>
            <a:ext cx="426010" cy="426010"/>
          </a:xfrm>
          <a:prstGeom prst="wedgeEllipseCallout">
            <a:avLst>
              <a:gd name="adj1" fmla="val 34891"/>
              <a:gd name="adj2" fmla="val 61482"/>
            </a:avLst>
          </a:prstGeom>
          <a:solidFill>
            <a:srgbClr val="FFC000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srgbClr val="2C326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ko-KR" altLang="en-US" sz="2000" dirty="0">
              <a:solidFill>
                <a:srgbClr val="2C326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3F3C1C-9EC1-4ACF-A264-3D8185597E3B}"/>
              </a:ext>
            </a:extLst>
          </p:cNvPr>
          <p:cNvGrpSpPr/>
          <p:nvPr/>
        </p:nvGrpSpPr>
        <p:grpSpPr>
          <a:xfrm>
            <a:off x="-6610" y="6582371"/>
            <a:ext cx="12196053" cy="282203"/>
            <a:chOff x="-6610" y="6582371"/>
            <a:chExt cx="12196053" cy="28220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B977898-0547-4DA1-99AE-D174D655EFF8}"/>
                </a:ext>
              </a:extLst>
            </p:cNvPr>
            <p:cNvGrpSpPr/>
            <p:nvPr/>
          </p:nvGrpSpPr>
          <p:grpSpPr>
            <a:xfrm rot="10800000">
              <a:off x="-2557" y="6686549"/>
              <a:ext cx="12192000" cy="178025"/>
              <a:chOff x="-2557" y="6423475"/>
              <a:chExt cx="12192000" cy="441100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EFB91F8-4539-4E69-85EC-C7D588242B58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987C2D4-4AFC-475B-AF3F-E7FDC28AB786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6677A9D-EF3A-436B-8E81-16E08113F3DE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807F246-B9A1-44AA-AC63-7F0C164ACF65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6344924-9C5C-40F3-84DB-0356540FB75F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AADF74B-8120-4227-8EF0-02A9F3843777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5F10FDF-3896-4304-97F8-32A4F1BCD953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11CCF4E-A848-4A3D-B8A2-58F80785DB5E}"/>
                </a:ext>
              </a:extLst>
            </p:cNvPr>
            <p:cNvGrpSpPr/>
            <p:nvPr/>
          </p:nvGrpSpPr>
          <p:grpSpPr>
            <a:xfrm>
              <a:off x="-6610" y="6582371"/>
              <a:ext cx="12196053" cy="103582"/>
              <a:chOff x="-6610" y="6582371"/>
              <a:chExt cx="12196053" cy="10358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FB9815E-3593-40E7-844F-0C9F8F7D7786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072AAF1-B4BB-4C05-8920-CD467A6C5EE4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3ACD09B-B63B-4679-A73B-FD858BCABB9D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638A025-0893-440B-B244-95C68967D118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94460C1-5DB9-4890-9494-E2307BBBD2A4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7A9ED9B-691C-4724-9CFD-EBD42F1D46E1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37539F0-68F9-4C03-B389-9EE1907A29CA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528CFB4-96E0-423A-9AB3-218237547FD5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3EC46DC-902A-40DF-8EA8-D36967D2A904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CBCEE34-330F-492F-9920-8EC58CB6CA31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A8F8EE1-D230-4C79-9013-7C4B61A6B727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A25790F-8E85-4E37-8817-4CF17DB26E9E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C658EFC-1DAC-46F1-905B-5EA47A53A7B8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C51463F1-AC8E-4CBC-9C62-187A96491091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BB93777-6F0D-4C44-BC6E-5367CB4E5E57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5FDC17E-06F9-4E63-B8CD-EBA74B40DA9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86D233F-9E7B-434C-83E0-E0082E8BAE9B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5329407-E658-4DC6-B43E-96F0045C32F3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1BF8EFE-C2E0-40E9-9602-8DB7A29F13F6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C6DFAEB-C6A8-4510-8F4D-B8C6F6C7B830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73BA5EE-5CAE-42E2-8F94-798CECBE0747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691FD00-4041-459E-865D-8AC6ACFE8B1A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779A6B6-4E53-4AF8-911A-AABF2B995656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F25FF55-E4BE-4C5A-A1D7-2ACA6F0C6C8E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C158185-411B-4785-8035-FE8105B245C4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48FFDE1-39DB-449B-AFB3-F52B0C8D58B4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6E765C1-4262-4C7A-A172-9F3E9E7C1DFB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647F773B-817A-4710-8E40-33664D180E2B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6EF9454-8BC0-4C61-9524-0827843B8DC8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F1B5D01-E673-48EE-BBBC-2D90EBB31AD5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058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2992930" y="2975213"/>
            <a:ext cx="6402614" cy="90757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C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연구개발의 내용 및 범위</a:t>
            </a:r>
          </a:p>
        </p:txBody>
      </p:sp>
      <p:sp>
        <p:nvSpPr>
          <p:cNvPr id="69" name="타원형 설명선 68"/>
          <p:cNvSpPr/>
          <p:nvPr/>
        </p:nvSpPr>
        <p:spPr>
          <a:xfrm>
            <a:off x="2531995" y="2521426"/>
            <a:ext cx="720000" cy="720000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rgbClr val="C51B22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BC62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02</a:t>
            </a:r>
            <a:endParaRPr lang="ko-KR" altLang="en-US" sz="2800" dirty="0">
              <a:solidFill>
                <a:srgbClr val="FBC62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397944" y="2604245"/>
            <a:ext cx="854721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연구 과정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1FB4CC-4910-44F5-AA61-078D32B10461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BB9389B-8E27-4BBB-B92A-2EDA9F1F216B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65F83B1-33C3-4601-A43A-708318389967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8B3C2DF-C6AB-46C8-8B94-FD6D38A4B002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762AAE3-79C2-4A7E-8C6E-8510DDE0EE6C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FFE117B-A9B1-4AF4-B1A3-60D6EF12205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7519129-0F5B-4B48-9113-1E240C44CD7F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2AD1CF6-0332-4223-8283-67D537269C4F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E3DD8C1-326D-4F52-B7AD-9FF61EB13028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9C37707-2BE5-40D9-9B24-CBE0BF661B99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201FFE8-881C-4706-BD81-83247B5F8AC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3878028-4479-4420-B23F-A4CF4D1DF60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A3E2302-9921-479E-8DD2-611AE520264D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68E89C-163E-4686-AD30-642514489779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0A32EAB-8B48-4743-9668-3DCEA01223E4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C8FF6FD-25F0-4DC6-B3AE-272C16895923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4FDFB68-9737-4813-A2DB-0B90F70CFB52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6AB538A-9DD5-4D0A-923D-6822D5C83957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892477F-0FBC-43ED-A014-888959E6411A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A2D01FE-4186-4166-A253-3D079EEC68AD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679DD6B-C0D0-45C6-9A54-AC7F76C538FF}"/>
              </a:ext>
            </a:extLst>
          </p:cNvPr>
          <p:cNvGrpSpPr/>
          <p:nvPr/>
        </p:nvGrpSpPr>
        <p:grpSpPr>
          <a:xfrm>
            <a:off x="-6610" y="6582371"/>
            <a:ext cx="12196053" cy="282203"/>
            <a:chOff x="-6610" y="6582371"/>
            <a:chExt cx="12196053" cy="28220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6F44CE9-44BE-4690-8E3A-351BEBB9B564}"/>
                </a:ext>
              </a:extLst>
            </p:cNvPr>
            <p:cNvGrpSpPr/>
            <p:nvPr/>
          </p:nvGrpSpPr>
          <p:grpSpPr>
            <a:xfrm rot="10800000">
              <a:off x="-2557" y="6686549"/>
              <a:ext cx="12192000" cy="178025"/>
              <a:chOff x="-2557" y="6423475"/>
              <a:chExt cx="12192000" cy="4411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5A81562-7FB6-4395-8BC4-DFB73E0E0BE9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C2C90E3-7D58-424E-8627-BEAA6441E39B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2AF84BA0-96D7-47B2-9EF1-2ADED8A5460B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D3264A0-DD12-4DDE-93E0-E1B4D9F26E67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D9B1054-CB06-482D-96B7-50098334265E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671FC47-635B-44AC-8099-B85432F71E48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6A05D53-B94E-4FBD-BED5-899EF6AED923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B2C1036-CC41-435D-84AA-EAB0D403A9D3}"/>
                </a:ext>
              </a:extLst>
            </p:cNvPr>
            <p:cNvGrpSpPr/>
            <p:nvPr/>
          </p:nvGrpSpPr>
          <p:grpSpPr>
            <a:xfrm>
              <a:off x="-6610" y="6582371"/>
              <a:ext cx="12196053" cy="103582"/>
              <a:chOff x="-6610" y="6582371"/>
              <a:chExt cx="12196053" cy="103582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25F0764-1D6E-4DFA-8E96-BE36A1F92224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5ADC4A9-A0D1-4748-AD9F-2B4C026CBF8F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B3AFB13-2024-4AA3-9EAE-778D1F3E23CC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35A3CCD-6FCE-4CA3-AFBB-D6D3991AFF5B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D8DD4C0-EAE8-4DA3-9280-58B951266866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BB926B5-316A-477D-B0D5-1D46F0544E58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EBE7647-0ADA-4BD6-986A-D82739AF37AD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E2445616-20AD-432C-8518-187E0255A856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45D8661-AD76-4B79-82F5-1B5DBF18FF0D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B638C95-860E-4562-8353-97507BF9E09C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7047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839192" y="4749232"/>
            <a:ext cx="7979298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C3265"/>
                </a:solidFill>
              </a:rPr>
              <a:t>명칭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좌우에 육조를 비롯한 중요 관아들이 배치되었기 때문이다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육조거리란 명칭 외에 육조 앞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육조대로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육조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앞거리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해태 앞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등으로 불렸으며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 가운데 육조거리란 명칭이 가장 많이 사용되었다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조선시대에 고유 명사의 육조거리는 어가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御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街</a:t>
            </a:r>
            <a:r>
              <a:rPr lang="en-US" altLang="ko-KR" sz="1200" b="1" dirty="0"/>
              <a:t>)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혹은 어로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御路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로 불리었으며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대부분 어가로 많이 불렸다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1141" y="1589993"/>
            <a:ext cx="11305300" cy="9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C3265"/>
                </a:solidFill>
              </a:rPr>
              <a:t>통로이자 광장</a:t>
            </a:r>
            <a:r>
              <a:rPr lang="en-US" altLang="ko-KR" sz="1600" dirty="0">
                <a:solidFill>
                  <a:srgbClr val="2C3265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육조거리는 한양의 대표적인 관청가로 관원들이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등청하고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퇴청하는 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예궐하고 퇴궐하는 길이었다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거리는 임금의 명령이 나가고 백성들의 소원이 들어오는 통로로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임금과 백성이 만나는 접점이고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백성들의 여론이 모이고 퍼지는 분주한 광장이었다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073464" y="5165588"/>
            <a:ext cx="1858833" cy="339794"/>
          </a:xfrm>
          <a:prstGeom prst="rect">
            <a:avLst/>
          </a:prstGeom>
          <a:solidFill>
            <a:srgbClr val="2C3265"/>
          </a:solidFill>
          <a:ln>
            <a:solidFill>
              <a:srgbClr val="2C32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육조거리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8ECA05-7914-4901-A902-DC8D94B18638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육조거리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EFFC05-9E23-485C-8BCE-30CBEC8D2F14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1A912E4-09F8-4248-BA82-6618955714D3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B214527-9887-4F44-AE18-BD43226F0C5D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ED88251-DE8D-4BFB-BB5E-6CDA4D71671E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58C6A62-3A0B-4654-A540-268C32F2656D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252A00-E79C-4ECD-A3A3-A79C4026328C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5D731F-AD12-480D-889D-971C2EEF0155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F69A42-EB26-4B99-8BD8-7B87D00FB1DA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0974A81-2421-4274-B9BB-DAE34E437AB0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B1D0602-C748-4227-BE7C-3BF1E71591B2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EEFAB5B-9853-4CFA-BCD2-15E0DFE25618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3327BE4-541C-4349-B485-2572CE23142F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97DD7FA-2630-4939-9544-850E4734D5CE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EFD4AB5-0030-4B12-8D2E-C390006195FA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B313901-ABE1-4C09-8B3B-5557BAA0F6F9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73BF0F6-B72A-4144-9811-386CA08B4857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3CC081-1FAF-4C37-ACFF-DD56F2F5592E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F63D8BA-8376-4AA7-9483-ED714B318BD3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F57E11C-E6B9-4B95-BF21-B9D2A531F6D0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C97516B-D257-4BA3-9527-9B02F7207961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pic>
        <p:nvPicPr>
          <p:cNvPr id="66" name="그림 65" descr="실외, 건물, 사진, 오래된이(가) 표시된 사진&#10;&#10;자동 생성된 설명">
            <a:extLst>
              <a:ext uri="{FF2B5EF4-FFF2-40B4-BE49-F238E27FC236}">
                <a16:creationId xmlns:a16="http://schemas.microsoft.com/office/drawing/2014/main" id="{28936EB3-8864-4396-AE93-F2E396801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35" y="3429000"/>
            <a:ext cx="2484522" cy="1512132"/>
          </a:xfrm>
          <a:prstGeom prst="rect">
            <a:avLst/>
          </a:prstGeom>
          <a:ln w="38100">
            <a:solidFill>
              <a:srgbClr val="2C3265"/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2EA04D8-642C-4367-8A8A-300BD662293C}"/>
              </a:ext>
            </a:extLst>
          </p:cNvPr>
          <p:cNvSpPr txBox="1"/>
          <p:nvPr/>
        </p:nvSpPr>
        <p:spPr>
          <a:xfrm>
            <a:off x="3837143" y="3031113"/>
            <a:ext cx="8110698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C3265"/>
                </a:solidFill>
              </a:rPr>
              <a:t>왕권</a:t>
            </a:r>
            <a:r>
              <a:rPr lang="en-US" altLang="ko-KR" sz="1600" b="1" dirty="0">
                <a:solidFill>
                  <a:srgbClr val="2C3265"/>
                </a:solidFill>
              </a:rPr>
              <a:t>, </a:t>
            </a:r>
            <a:r>
              <a:rPr lang="ko-KR" altLang="en-US" sz="1600" b="1" dirty="0">
                <a:solidFill>
                  <a:srgbClr val="2C3265"/>
                </a:solidFill>
              </a:rPr>
              <a:t>행정의 중심지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광화문과 육조거리는 조성된 이후 국가의례의 행사장으로서 중요한 역할을 하였으며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이러한 과정에서 육조거리는 행사의 진입로가 되거나 연장공간으로 활용되었다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도성민들이 모여 행사를 관람할 수 있는 열린 공간이었다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육조거리는 곧 조선왕조의 왕권을 상징하는 도로이며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모든 정치활동이 모이는 정치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</a:rPr>
              <a:t>행정의 중심지라고 할 수 있다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988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663541" y="1659080"/>
            <a:ext cx="1858833" cy="339794"/>
          </a:xfrm>
          <a:prstGeom prst="rect">
            <a:avLst/>
          </a:prstGeom>
          <a:solidFill>
            <a:srgbClr val="2C3265"/>
          </a:solidFill>
          <a:ln>
            <a:solidFill>
              <a:srgbClr val="2C32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관아 배치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8ECA05-7914-4901-A902-DC8D94B18638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육조거리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EFFC05-9E23-485C-8BCE-30CBEC8D2F14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1A912E4-09F8-4248-BA82-6618955714D3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B214527-9887-4F44-AE18-BD43226F0C5D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ED88251-DE8D-4BFB-BB5E-6CDA4D71671E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58C6A62-3A0B-4654-A540-268C32F2656D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252A00-E79C-4ECD-A3A3-A79C4026328C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5D731F-AD12-480D-889D-971C2EEF0155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F69A42-EB26-4B99-8BD8-7B87D00FB1DA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0974A81-2421-4274-B9BB-DAE34E437AB0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B1D0602-C748-4227-BE7C-3BF1E71591B2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EEFAB5B-9853-4CFA-BCD2-15E0DFE25618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3327BE4-541C-4349-B485-2572CE23142F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97DD7FA-2630-4939-9544-850E4734D5CE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EFD4AB5-0030-4B12-8D2E-C390006195FA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B313901-ABE1-4C09-8B3B-5557BAA0F6F9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73BF0F6-B72A-4144-9811-386CA08B4857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3CC081-1FAF-4C37-ACFF-DD56F2F5592E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F63D8BA-8376-4AA7-9483-ED714B318BD3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F57E11C-E6B9-4B95-BF21-B9D2A531F6D0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C97516B-D257-4BA3-9527-9B02F7207961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D7E991-1B74-425D-A842-C687A04E886E}"/>
              </a:ext>
            </a:extLst>
          </p:cNvPr>
          <p:cNvSpPr/>
          <p:nvPr/>
        </p:nvSpPr>
        <p:spPr>
          <a:xfrm>
            <a:off x="1302937" y="2503086"/>
            <a:ext cx="83029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육조거리의 관아들은 위계적 순서에 따라 배치 되었다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태조 때 처음 육조거리 조성 당시에는 우측 상단에 삼군부가 배치되었으나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태종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9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년 삼군부가 폐지되면서 예조가 삼군부 청사를 그대로 사용하게 되었다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따라서 태조 때 육조거리 조성 당시 배치된 관아를 문무계통으로 나누면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상위인 좌측에 문반 관아가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우측에는 삼군부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중추부의 무반 관아가 배치된다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05951AB-BF84-48D4-8582-6FE948974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82" y="3838295"/>
            <a:ext cx="5410200" cy="241090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F518EE-AEA7-4637-96B0-50A9FFC22B15}"/>
              </a:ext>
            </a:extLst>
          </p:cNvPr>
          <p:cNvSpPr/>
          <p:nvPr/>
        </p:nvSpPr>
        <p:spPr>
          <a:xfrm>
            <a:off x="1399844" y="6351574"/>
            <a:ext cx="6092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출처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조선시대 육조거리에 대한 고찰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이상협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 2012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61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663541" y="1659080"/>
            <a:ext cx="1858833" cy="339794"/>
          </a:xfrm>
          <a:prstGeom prst="rect">
            <a:avLst/>
          </a:prstGeom>
          <a:solidFill>
            <a:srgbClr val="2C3265"/>
          </a:solidFill>
          <a:ln>
            <a:solidFill>
              <a:srgbClr val="2C32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행차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8ECA05-7914-4901-A902-DC8D94B18638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육조거리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EFFC05-9E23-485C-8BCE-30CBEC8D2F14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1A912E4-09F8-4248-BA82-6618955714D3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B214527-9887-4F44-AE18-BD43226F0C5D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ED88251-DE8D-4BFB-BB5E-6CDA4D71671E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58C6A62-3A0B-4654-A540-268C32F2656D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252A00-E79C-4ECD-A3A3-A79C4026328C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5D731F-AD12-480D-889D-971C2EEF0155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F69A42-EB26-4B99-8BD8-7B87D00FB1DA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0974A81-2421-4274-B9BB-DAE34E437AB0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B1D0602-C748-4227-BE7C-3BF1E71591B2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EEFAB5B-9853-4CFA-BCD2-15E0DFE25618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3327BE4-541C-4349-B485-2572CE23142F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97DD7FA-2630-4939-9544-850E4734D5CE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EFD4AB5-0030-4B12-8D2E-C390006195FA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B313901-ABE1-4C09-8B3B-5557BAA0F6F9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73BF0F6-B72A-4144-9811-386CA08B4857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3CC081-1FAF-4C37-ACFF-DD56F2F5592E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F63D8BA-8376-4AA7-9483-ED714B318BD3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F57E11C-E6B9-4B95-BF21-B9D2A531F6D0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C97516B-D257-4BA3-9527-9B02F7207961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D7E991-1B74-425D-A842-C687A04E886E}"/>
              </a:ext>
            </a:extLst>
          </p:cNvPr>
          <p:cNvSpPr/>
          <p:nvPr/>
        </p:nvSpPr>
        <p:spPr>
          <a:xfrm>
            <a:off x="889299" y="2566842"/>
            <a:ext cx="83029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왕의 행차를 구경하고 각 관청의 관리들이 관청의 대문 앞에 나와서 구경하였다</a:t>
            </a:r>
          </a:p>
        </p:txBody>
      </p:sp>
      <p:pic>
        <p:nvPicPr>
          <p:cNvPr id="30" name="5555.jpg" descr="5555.jpg">
            <a:extLst>
              <a:ext uri="{FF2B5EF4-FFF2-40B4-BE49-F238E27FC236}">
                <a16:creationId xmlns:a16="http://schemas.microsoft.com/office/drawing/2014/main" id="{11AD3AF8-56EC-4AF9-B31D-78CD2D75B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9" r="656" b="38689"/>
          <a:stretch/>
        </p:blipFill>
        <p:spPr>
          <a:xfrm>
            <a:off x="889299" y="3109621"/>
            <a:ext cx="7126689" cy="31768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66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663541" y="1659080"/>
            <a:ext cx="1858833" cy="339794"/>
          </a:xfrm>
          <a:prstGeom prst="rect">
            <a:avLst/>
          </a:prstGeom>
          <a:solidFill>
            <a:srgbClr val="2C3265"/>
          </a:solidFill>
          <a:ln>
            <a:solidFill>
              <a:srgbClr val="2C32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모식도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8ECA05-7914-4901-A902-DC8D94B18638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증강현실 어플리케이션 시나리오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EFFC05-9E23-485C-8BCE-30CBEC8D2F14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1A912E4-09F8-4248-BA82-6618955714D3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B214527-9887-4F44-AE18-BD43226F0C5D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ED88251-DE8D-4BFB-BB5E-6CDA4D71671E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58C6A62-3A0B-4654-A540-268C32F2656D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252A00-E79C-4ECD-A3A3-A79C4026328C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5D731F-AD12-480D-889D-971C2EEF0155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F69A42-EB26-4B99-8BD8-7B87D00FB1DA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0974A81-2421-4274-B9BB-DAE34E437AB0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B1D0602-C748-4227-BE7C-3BF1E71591B2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EEFAB5B-9853-4CFA-BCD2-15E0DFE25618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3327BE4-541C-4349-B485-2572CE23142F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97DD7FA-2630-4939-9544-850E4734D5CE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EFD4AB5-0030-4B12-8D2E-C390006195FA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B313901-ABE1-4C09-8B3B-5557BAA0F6F9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73BF0F6-B72A-4144-9811-386CA08B4857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3CC081-1FAF-4C37-ACFF-DD56F2F5592E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F63D8BA-8376-4AA7-9483-ED714B318BD3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F57E11C-E6B9-4B95-BF21-B9D2A531F6D0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C97516B-D257-4BA3-9527-9B02F7207961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D7E991-1B74-425D-A842-C687A04E886E}"/>
              </a:ext>
            </a:extLst>
          </p:cNvPr>
          <p:cNvSpPr/>
          <p:nvPr/>
        </p:nvSpPr>
        <p:spPr>
          <a:xfrm>
            <a:off x="8045109" y="2149913"/>
            <a:ext cx="39097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초기 시행단계에서 행차 행렬이 생성되어 행차가 진행되고 있으며 해당 상황을 관측할 수 있다</a:t>
            </a:r>
            <a:r>
              <a:rPr lang="en-US" altLang="ko-KR" dirty="0"/>
              <a:t>. 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사용자는 주변을 돌아보다가 기관들의 대문 근처를 응시하게 되면 설명을 볼 수 있는 </a:t>
            </a:r>
            <a:r>
              <a:rPr lang="en-US" altLang="ko-KR" dirty="0"/>
              <a:t>UI</a:t>
            </a:r>
            <a:r>
              <a:rPr lang="ko-KR" altLang="en-US" dirty="0"/>
              <a:t>가 뜨게 되며 해당 기관의 설명을 제공받을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090755C-6AAD-432F-80A5-C8F0603EE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374" y="28721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31114592">
            <a:extLst>
              <a:ext uri="{FF2B5EF4-FFF2-40B4-BE49-F238E27FC236}">
                <a16:creationId xmlns:a16="http://schemas.microsoft.com/office/drawing/2014/main" id="{119B754B-AA07-493A-91D2-23A5137E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00" y="2149913"/>
            <a:ext cx="7117925" cy="423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69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419522" y="6321227"/>
            <a:ext cx="3727369" cy="339794"/>
          </a:xfrm>
          <a:prstGeom prst="rect">
            <a:avLst/>
          </a:prstGeom>
          <a:solidFill>
            <a:srgbClr val="2C3265"/>
          </a:solidFill>
          <a:ln>
            <a:solidFill>
              <a:srgbClr val="2C32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육조거리 행차 재현 모형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서울역사박물관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38ECA05-7914-4901-A902-DC8D94B18638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육조거리 행차 재현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EFFC05-9E23-485C-8BCE-30CBEC8D2F14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1A912E4-09F8-4248-BA82-6618955714D3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B214527-9887-4F44-AE18-BD43226F0C5D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ED88251-DE8D-4BFB-BB5E-6CDA4D71671E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58C6A62-3A0B-4654-A540-268C32F2656D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252A00-E79C-4ECD-A3A3-A79C4026328C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5D731F-AD12-480D-889D-971C2EEF0155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F69A42-EB26-4B99-8BD8-7B87D00FB1DA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0974A81-2421-4274-B9BB-DAE34E437AB0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B1D0602-C748-4227-BE7C-3BF1E71591B2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EEFAB5B-9853-4CFA-BCD2-15E0DFE25618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3327BE4-541C-4349-B485-2572CE23142F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97DD7FA-2630-4939-9544-850E4734D5CE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EFD4AB5-0030-4B12-8D2E-C390006195FA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B313901-ABE1-4C09-8B3B-5557BAA0F6F9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73BF0F6-B72A-4144-9811-386CA08B4857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3CC081-1FAF-4C37-ACFF-DD56F2F5592E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F63D8BA-8376-4AA7-9483-ED714B318BD3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F57E11C-E6B9-4B95-BF21-B9D2A531F6D0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C97516B-D257-4BA3-9527-9B02F7207961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D7E991-1B74-425D-A842-C687A04E886E}"/>
              </a:ext>
            </a:extLst>
          </p:cNvPr>
          <p:cNvSpPr/>
          <p:nvPr/>
        </p:nvSpPr>
        <p:spPr>
          <a:xfrm>
            <a:off x="4524167" y="1393069"/>
            <a:ext cx="74236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사용자에게 체험할 수 있는 상황으로 행차 장면을 선택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서울역사박물관에 재현된 모형을 증강 현실로 구현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행차 관료 캐릭터 </a:t>
            </a:r>
            <a:r>
              <a:rPr lang="ko-KR" altLang="en-US" dirty="0" err="1"/>
              <a:t>에셋을</a:t>
            </a:r>
            <a:r>
              <a:rPr lang="ko-KR" altLang="en-US" dirty="0"/>
              <a:t> 직접 제작하고 배치</a:t>
            </a:r>
            <a:endParaRPr lang="en-US" altLang="ko-KR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090755C-6AAD-432F-80A5-C8F0603EE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374" y="28721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EEDFCF-4AB7-49E1-A586-B1AC1C3B8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_x285940064">
            <a:extLst>
              <a:ext uri="{FF2B5EF4-FFF2-40B4-BE49-F238E27FC236}">
                <a16:creationId xmlns:a16="http://schemas.microsoft.com/office/drawing/2014/main" id="{7F2A2C0A-53F6-4154-9E1E-E65B93831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4522" y="1973786"/>
            <a:ext cx="4647791" cy="34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97AFB332-0B8F-4AD1-BCA5-C8AA14E5C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167" y="2795067"/>
            <a:ext cx="13027630" cy="54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85989888">
            <a:extLst>
              <a:ext uri="{FF2B5EF4-FFF2-40B4-BE49-F238E27FC236}">
                <a16:creationId xmlns:a16="http://schemas.microsoft.com/office/drawing/2014/main" id="{7ACE2A96-E0C8-478D-8E53-9532AF62F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67" y="3252268"/>
            <a:ext cx="7320685" cy="259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20BA-3B53-4C70-8023-704EEC171957}"/>
              </a:ext>
            </a:extLst>
          </p:cNvPr>
          <p:cNvSpPr/>
          <p:nvPr/>
        </p:nvSpPr>
        <p:spPr>
          <a:xfrm>
            <a:off x="6511689" y="6226428"/>
            <a:ext cx="3727369" cy="33979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행차 캐릭터 </a:t>
            </a:r>
            <a:r>
              <a:rPr lang="ko-KR" altLang="en-US" sz="1200" dirty="0" err="1">
                <a:solidFill>
                  <a:schemeClr val="tx1"/>
                </a:solidFill>
              </a:rPr>
              <a:t>에셋</a:t>
            </a:r>
            <a:r>
              <a:rPr lang="ko-KR" altLang="en-US" sz="1200" dirty="0">
                <a:solidFill>
                  <a:schemeClr val="tx1"/>
                </a:solidFill>
              </a:rPr>
              <a:t> 제작 과정 요약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34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EFFC05-9E23-485C-8BCE-30CBEC8D2F14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1A912E4-09F8-4248-BA82-6618955714D3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B214527-9887-4F44-AE18-BD43226F0C5D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ED88251-DE8D-4BFB-BB5E-6CDA4D71671E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58C6A62-3A0B-4654-A540-268C32F2656D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252A00-E79C-4ECD-A3A3-A79C4026328C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5D731F-AD12-480D-889D-971C2EEF0155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F69A42-EB26-4B99-8BD8-7B87D00FB1DA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0974A81-2421-4274-B9BB-DAE34E437AB0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B1D0602-C748-4227-BE7C-3BF1E71591B2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EEFAB5B-9853-4CFA-BCD2-15E0DFE25618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3327BE4-541C-4349-B485-2572CE23142F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97DD7FA-2630-4939-9544-850E4734D5CE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EFD4AB5-0030-4B12-8D2E-C390006195FA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B313901-ABE1-4C09-8B3B-5557BAA0F6F9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73BF0F6-B72A-4144-9811-386CA08B4857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3CC081-1FAF-4C37-ACFF-DD56F2F5592E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F63D8BA-8376-4AA7-9483-ED714B318BD3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F57E11C-E6B9-4B95-BF21-B9D2A531F6D0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C97516B-D257-4BA3-9527-9B02F7207961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DEEDFCF-4AB7-49E1-A586-B1AC1C3B8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AFB332-0B8F-4AD1-BCA5-C8AA14E5C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167" y="2795067"/>
            <a:ext cx="13027630" cy="54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8711EB-90B7-469A-944B-BF1FAB3E8388}"/>
              </a:ext>
            </a:extLst>
          </p:cNvPr>
          <p:cNvSpPr/>
          <p:nvPr/>
        </p:nvSpPr>
        <p:spPr>
          <a:xfrm>
            <a:off x="3361765" y="741768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rgbClr val="2C3265"/>
                </a:solidFill>
              </a:rPr>
              <a:t>행차 행렬 요소 </a:t>
            </a:r>
            <a:r>
              <a:rPr lang="ko-KR" altLang="en-US" sz="2800" b="1" dirty="0">
                <a:solidFill>
                  <a:srgbClr val="2C3265"/>
                </a:solidFill>
              </a:rPr>
              <a:t>좌표 획득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65CEFB-9756-41EB-9F22-451759DDDCD0}"/>
              </a:ext>
            </a:extLst>
          </p:cNvPr>
          <p:cNvSpPr/>
          <p:nvPr/>
        </p:nvSpPr>
        <p:spPr>
          <a:xfrm>
            <a:off x="8073125" y="2194902"/>
            <a:ext cx="41188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Ue4</a:t>
            </a:r>
            <a:r>
              <a:rPr lang="ko-KR" altLang="en-US" dirty="0"/>
              <a:t>를 이용한 </a:t>
            </a:r>
            <a:r>
              <a:rPr lang="en-US" altLang="ko-KR" dirty="0"/>
              <a:t>AR</a:t>
            </a:r>
            <a:r>
              <a:rPr lang="ko-KR" altLang="en-US" dirty="0"/>
              <a:t>어플리케이션 제작 시 미리 </a:t>
            </a:r>
            <a:r>
              <a:rPr lang="en-US" altLang="ko-KR" dirty="0"/>
              <a:t>Actor</a:t>
            </a:r>
            <a:r>
              <a:rPr lang="ko-KR" altLang="en-US" dirty="0"/>
              <a:t>를 배치할 수 없는 문제가 존재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따라서 모든 요소들의 좌표를 미리 구조체로 취득해야 한다</a:t>
            </a:r>
            <a:r>
              <a:rPr lang="en-US" altLang="ko-KR" dirty="0"/>
              <a:t>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B1E8877-2125-4C12-AB6C-5AE7C7ED1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86773504">
            <a:extLst>
              <a:ext uri="{FF2B5EF4-FFF2-40B4-BE49-F238E27FC236}">
                <a16:creationId xmlns:a16="http://schemas.microsoft.com/office/drawing/2014/main" id="{4DB8091A-A54B-4851-8CC5-FF32D4F2A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1" y="2024908"/>
            <a:ext cx="7643029" cy="36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58CF64-6C78-4121-A20C-FEDBD64337CE}"/>
              </a:ext>
            </a:extLst>
          </p:cNvPr>
          <p:cNvSpPr/>
          <p:nvPr/>
        </p:nvSpPr>
        <p:spPr>
          <a:xfrm>
            <a:off x="1232023" y="6220304"/>
            <a:ext cx="5286582" cy="33979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UE4</a:t>
            </a:r>
            <a:r>
              <a:rPr lang="ko-KR" altLang="en-US" sz="1200" dirty="0">
                <a:solidFill>
                  <a:schemeClr val="tx1"/>
                </a:solidFill>
              </a:rPr>
              <a:t>에 </a:t>
            </a:r>
            <a:r>
              <a:rPr lang="ko-KR" altLang="en-US" sz="1200" dirty="0" err="1">
                <a:solidFill>
                  <a:schemeClr val="tx1"/>
                </a:solidFill>
              </a:rPr>
              <a:t>임포트</a:t>
            </a:r>
            <a:r>
              <a:rPr lang="ko-KR" altLang="en-US" sz="1200" dirty="0">
                <a:solidFill>
                  <a:schemeClr val="tx1"/>
                </a:solidFill>
              </a:rPr>
              <a:t> 및 배치된 행차 행렬</a:t>
            </a:r>
            <a:r>
              <a:rPr lang="en-US" altLang="ko-KR" sz="1200" dirty="0">
                <a:solidFill>
                  <a:schemeClr val="tx1"/>
                </a:solidFill>
              </a:rPr>
              <a:t>, AR</a:t>
            </a:r>
            <a:r>
              <a:rPr lang="ko-KR" altLang="en-US" sz="1200" dirty="0">
                <a:solidFill>
                  <a:schemeClr val="tx1"/>
                </a:solidFill>
              </a:rPr>
              <a:t>에 그대로 사용 불가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22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EFFC05-9E23-485C-8BCE-30CBEC8D2F14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1A912E4-09F8-4248-BA82-6618955714D3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B214527-9887-4F44-AE18-BD43226F0C5D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ED88251-DE8D-4BFB-BB5E-6CDA4D71671E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58C6A62-3A0B-4654-A540-268C32F2656D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252A00-E79C-4ECD-A3A3-A79C4026328C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5D731F-AD12-480D-889D-971C2EEF0155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F69A42-EB26-4B99-8BD8-7B87D00FB1DA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0974A81-2421-4274-B9BB-DAE34E437AB0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B1D0602-C748-4227-BE7C-3BF1E71591B2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EEFAB5B-9853-4CFA-BCD2-15E0DFE25618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3327BE4-541C-4349-B485-2572CE23142F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97DD7FA-2630-4939-9544-850E4734D5CE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EFD4AB5-0030-4B12-8D2E-C390006195FA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B313901-ABE1-4C09-8B3B-5557BAA0F6F9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73BF0F6-B72A-4144-9811-386CA08B4857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3CC081-1FAF-4C37-ACFF-DD56F2F5592E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F63D8BA-8376-4AA7-9483-ED714B318BD3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F57E11C-E6B9-4B95-BF21-B9D2A531F6D0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C97516B-D257-4BA3-9527-9B02F7207961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DEEDFCF-4AB7-49E1-A586-B1AC1C3B8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AFB332-0B8F-4AD1-BCA5-C8AA14E5C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167" y="2795067"/>
            <a:ext cx="13027630" cy="54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86555544">
            <a:extLst>
              <a:ext uri="{FF2B5EF4-FFF2-40B4-BE49-F238E27FC236}">
                <a16:creationId xmlns:a16="http://schemas.microsoft.com/office/drawing/2014/main" id="{0D0C77C0-5E70-4E6C-8276-BC4236F6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5" y="1667450"/>
            <a:ext cx="4367423" cy="155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286558264">
            <a:extLst>
              <a:ext uri="{FF2B5EF4-FFF2-40B4-BE49-F238E27FC236}">
                <a16:creationId xmlns:a16="http://schemas.microsoft.com/office/drawing/2014/main" id="{7F3B253E-81F9-4CD9-8B13-673C693B3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8" y="3396990"/>
            <a:ext cx="4367423" cy="15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286765448">
            <a:extLst>
              <a:ext uri="{FF2B5EF4-FFF2-40B4-BE49-F238E27FC236}">
                <a16:creationId xmlns:a16="http://schemas.microsoft.com/office/drawing/2014/main" id="{BC32EF60-6D13-4ADE-A47F-5C98C538B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7" y="5123132"/>
            <a:ext cx="4367423" cy="155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8711EB-90B7-469A-944B-BF1FAB3E8388}"/>
              </a:ext>
            </a:extLst>
          </p:cNvPr>
          <p:cNvSpPr/>
          <p:nvPr/>
        </p:nvSpPr>
        <p:spPr>
          <a:xfrm>
            <a:off x="-1235033" y="472117"/>
            <a:ext cx="1006526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2C3265"/>
                </a:solidFill>
              </a:rPr>
              <a:t>Image processing</a:t>
            </a:r>
            <a:r>
              <a:rPr lang="ko-KR" altLang="en-US" sz="2800" b="1" dirty="0">
                <a:solidFill>
                  <a:srgbClr val="2C3265"/>
                </a:solidFill>
              </a:rPr>
              <a:t>을 이용한 행차 좌표 획득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65CEFB-9756-41EB-9F22-451759DDDCD0}"/>
              </a:ext>
            </a:extLst>
          </p:cNvPr>
          <p:cNvSpPr/>
          <p:nvPr/>
        </p:nvSpPr>
        <p:spPr>
          <a:xfrm>
            <a:off x="4761716" y="1647982"/>
            <a:ext cx="7423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미리 배치된 </a:t>
            </a:r>
            <a:r>
              <a:rPr lang="en-US" altLang="ko-KR" dirty="0"/>
              <a:t>UE4 </a:t>
            </a:r>
            <a:r>
              <a:rPr lang="ko-KR" altLang="en-US" dirty="0" err="1"/>
              <a:t>인게임</a:t>
            </a:r>
            <a:r>
              <a:rPr lang="ko-KR" altLang="en-US" dirty="0"/>
              <a:t> 화면을 상단에서 </a:t>
            </a:r>
            <a:r>
              <a:rPr lang="ko-KR" altLang="en-US" dirty="0" err="1"/>
              <a:t>캡쳐한</a:t>
            </a:r>
            <a:r>
              <a:rPr lang="ko-KR" altLang="en-US" dirty="0"/>
              <a:t> 것</a:t>
            </a:r>
            <a:r>
              <a:rPr lang="en-US" altLang="ko-KR" dirty="0"/>
              <a:t>, </a:t>
            </a:r>
            <a:r>
              <a:rPr lang="ko-KR" altLang="en-US" dirty="0"/>
              <a:t>실제 모형을 위에서 찍을 사진으로도 대체 가능하다</a:t>
            </a:r>
            <a:endParaRPr lang="en-US" altLang="ko-KR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BA6EDA-AAE3-4F0F-8785-0425C2F5FC08}"/>
              </a:ext>
            </a:extLst>
          </p:cNvPr>
          <p:cNvSpPr/>
          <p:nvPr/>
        </p:nvSpPr>
        <p:spPr>
          <a:xfrm>
            <a:off x="4761716" y="3429000"/>
            <a:ext cx="7423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적절한 </a:t>
            </a:r>
            <a:r>
              <a:rPr lang="en-US" altLang="ko-KR" dirty="0"/>
              <a:t>threshold </a:t>
            </a:r>
            <a:r>
              <a:rPr lang="ko-KR" altLang="en-US" dirty="0"/>
              <a:t>값을 이용하여 지면과 캐릭터 배치 장소를 분리한다</a:t>
            </a:r>
            <a:r>
              <a:rPr lang="en-US" altLang="ko-KR" dirty="0"/>
              <a:t>. </a:t>
            </a:r>
            <a:r>
              <a:rPr lang="ko-KR" altLang="en-US" dirty="0"/>
              <a:t>지면은 검정색 </a:t>
            </a:r>
            <a:r>
              <a:rPr lang="en-US" altLang="ko-KR" dirty="0"/>
              <a:t>(0, false), </a:t>
            </a:r>
            <a:r>
              <a:rPr lang="ko-KR" altLang="en-US" dirty="0"/>
              <a:t>캐릭터는 흰색</a:t>
            </a:r>
            <a:r>
              <a:rPr lang="en-US" altLang="ko-KR" dirty="0"/>
              <a:t>(1, true)</a:t>
            </a:r>
            <a:r>
              <a:rPr lang="ko-KR" altLang="en-US" dirty="0"/>
              <a:t>로 구분된다</a:t>
            </a:r>
            <a:r>
              <a:rPr lang="en-US" altLang="ko-KR" dirty="0"/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0545E8-5B76-428D-A402-66477017E035}"/>
              </a:ext>
            </a:extLst>
          </p:cNvPr>
          <p:cNvSpPr/>
          <p:nvPr/>
        </p:nvSpPr>
        <p:spPr>
          <a:xfrm>
            <a:off x="4768326" y="5123132"/>
            <a:ext cx="7423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 err="1"/>
              <a:t>regionprops</a:t>
            </a:r>
            <a:r>
              <a:rPr lang="ko-KR" altLang="en-US" dirty="0"/>
              <a:t>를 이용하여</a:t>
            </a:r>
            <a:r>
              <a:rPr lang="en-US" altLang="ko-KR" dirty="0"/>
              <a:t>, </a:t>
            </a:r>
            <a:r>
              <a:rPr lang="ko-KR" altLang="en-US" dirty="0"/>
              <a:t>흰색의 영역들을 </a:t>
            </a:r>
            <a:r>
              <a:rPr lang="en-US" altLang="ko-KR" dirty="0"/>
              <a:t>clustering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ko-KR" altLang="en-US" dirty="0"/>
              <a:t>좌측 사진은</a:t>
            </a:r>
            <a:r>
              <a:rPr lang="en-US" altLang="ko-KR" dirty="0"/>
              <a:t>centroid </a:t>
            </a:r>
            <a:r>
              <a:rPr lang="ko-KR" altLang="en-US" dirty="0"/>
              <a:t>이용하였으며</a:t>
            </a:r>
            <a:r>
              <a:rPr lang="en-US" altLang="ko-KR" dirty="0"/>
              <a:t>, </a:t>
            </a:r>
            <a:r>
              <a:rPr lang="ko-KR" altLang="en-US" dirty="0"/>
              <a:t>각 영역들의 중심 좌표를 얻을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734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EFFC05-9E23-485C-8BCE-30CBEC8D2F14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1A912E4-09F8-4248-BA82-6618955714D3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B214527-9887-4F44-AE18-BD43226F0C5D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ED88251-DE8D-4BFB-BB5E-6CDA4D71671E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58C6A62-3A0B-4654-A540-268C32F2656D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252A00-E79C-4ECD-A3A3-A79C4026328C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5D731F-AD12-480D-889D-971C2EEF0155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F69A42-EB26-4B99-8BD8-7B87D00FB1DA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0974A81-2421-4274-B9BB-DAE34E437AB0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B1D0602-C748-4227-BE7C-3BF1E71591B2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EEFAB5B-9853-4CFA-BCD2-15E0DFE25618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3327BE4-541C-4349-B485-2572CE23142F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97DD7FA-2630-4939-9544-850E4734D5CE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EFD4AB5-0030-4B12-8D2E-C390006195FA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B313901-ABE1-4C09-8B3B-5557BAA0F6F9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73BF0F6-B72A-4144-9811-386CA08B4857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3CC081-1FAF-4C37-ACFF-DD56F2F5592E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F63D8BA-8376-4AA7-9483-ED714B318BD3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F57E11C-E6B9-4B95-BF21-B9D2A531F6D0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C97516B-D257-4BA3-9527-9B02F7207961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DEEDFCF-4AB7-49E1-A586-B1AC1C3B8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AFB332-0B8F-4AD1-BCA5-C8AA14E5C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167" y="2795067"/>
            <a:ext cx="13027630" cy="54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8711EB-90B7-469A-944B-BF1FAB3E8388}"/>
              </a:ext>
            </a:extLst>
          </p:cNvPr>
          <p:cNvSpPr/>
          <p:nvPr/>
        </p:nvSpPr>
        <p:spPr>
          <a:xfrm>
            <a:off x="-1235033" y="472117"/>
            <a:ext cx="1006526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좌표 구조체를 이용한 행차 행렬 재현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D44B8E2-ACB2-48ED-86F5-683586867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560" y="14215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AB89E1-1712-48F8-9065-24D5BEB6B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392" y="6072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_x63826688">
            <a:extLst>
              <a:ext uri="{FF2B5EF4-FFF2-40B4-BE49-F238E27FC236}">
                <a16:creationId xmlns:a16="http://schemas.microsoft.com/office/drawing/2014/main" id="{3A207059-E7AD-4C3C-82AD-BD4750D5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9535"/>
            <a:ext cx="12176034" cy="53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6723D7-D075-49DD-86EB-E88E91FD5969}"/>
              </a:ext>
            </a:extLst>
          </p:cNvPr>
          <p:cNvSpPr/>
          <p:nvPr/>
        </p:nvSpPr>
        <p:spPr>
          <a:xfrm>
            <a:off x="1676400" y="1484672"/>
            <a:ext cx="1905000" cy="2617019"/>
          </a:xfrm>
          <a:prstGeom prst="rect">
            <a:avLst/>
          </a:prstGeom>
          <a:noFill/>
          <a:ln w="76200">
            <a:solidFill>
              <a:srgbClr val="00DE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AC2CBA-C625-4C27-BB83-2AC17C6E00A8}"/>
              </a:ext>
            </a:extLst>
          </p:cNvPr>
          <p:cNvSpPr/>
          <p:nvPr/>
        </p:nvSpPr>
        <p:spPr>
          <a:xfrm>
            <a:off x="3584705" y="1434281"/>
            <a:ext cx="3907805" cy="1994719"/>
          </a:xfrm>
          <a:prstGeom prst="rect">
            <a:avLst/>
          </a:prstGeom>
          <a:solidFill>
            <a:schemeClr val="bg1"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구조체 행 순서에 따라 실행이 된다</a:t>
            </a:r>
            <a:r>
              <a:rPr lang="en-US" altLang="ko-KR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좌표 </a:t>
            </a:r>
            <a:r>
              <a:rPr lang="en-US" altLang="ko-KR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centroid </a:t>
            </a:r>
            <a:r>
              <a:rPr lang="ko-KR" altLang="en-US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외에도 어떤 </a:t>
            </a:r>
            <a:r>
              <a:rPr lang="ko-KR" altLang="en-US" sz="2000" b="1" dirty="0" err="1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에셋이</a:t>
            </a:r>
            <a:r>
              <a:rPr lang="ko-KR" altLang="en-US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 배치 되어야 하는지가 추가로 담겨있다</a:t>
            </a:r>
            <a:r>
              <a:rPr lang="en-US" altLang="ko-KR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20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823BEE-40F1-4712-8FEE-F4491DBBBE97}"/>
              </a:ext>
            </a:extLst>
          </p:cNvPr>
          <p:cNvSpPr/>
          <p:nvPr/>
        </p:nvSpPr>
        <p:spPr>
          <a:xfrm>
            <a:off x="860470" y="4305300"/>
            <a:ext cx="3907805" cy="2259782"/>
          </a:xfrm>
          <a:prstGeom prst="rect">
            <a:avLst/>
          </a:prstGeom>
          <a:noFill/>
          <a:ln w="76200">
            <a:solidFill>
              <a:srgbClr val="00DE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8346630-C7A7-499B-89FE-BCBB672EFABD}"/>
              </a:ext>
            </a:extLst>
          </p:cNvPr>
          <p:cNvSpPr/>
          <p:nvPr/>
        </p:nvSpPr>
        <p:spPr>
          <a:xfrm>
            <a:off x="4786649" y="4305300"/>
            <a:ext cx="2705861" cy="2319946"/>
          </a:xfrm>
          <a:prstGeom prst="rect">
            <a:avLst/>
          </a:prstGeom>
          <a:solidFill>
            <a:schemeClr val="bg1"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구조체에서 획득한 </a:t>
            </a:r>
            <a:r>
              <a:rPr lang="en-US" altLang="ko-KR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centroid</a:t>
            </a:r>
            <a:r>
              <a:rPr lang="ko-KR" altLang="en-US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를 </a:t>
            </a:r>
            <a:r>
              <a:rPr lang="en-US" altLang="ko-KR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UE4 </a:t>
            </a:r>
            <a:r>
              <a:rPr lang="ko-KR" altLang="en-US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좌표로 변환한다</a:t>
            </a:r>
            <a:r>
              <a:rPr lang="en-US" altLang="ko-KR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20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B9B497-3CAE-4AE7-850C-A19D59791AD4}"/>
              </a:ext>
            </a:extLst>
          </p:cNvPr>
          <p:cNvSpPr/>
          <p:nvPr/>
        </p:nvSpPr>
        <p:spPr>
          <a:xfrm>
            <a:off x="7809739" y="1441955"/>
            <a:ext cx="4145134" cy="5123127"/>
          </a:xfrm>
          <a:prstGeom prst="rect">
            <a:avLst/>
          </a:prstGeom>
          <a:solidFill>
            <a:schemeClr val="bg1"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36" name="_x286681216">
            <a:extLst>
              <a:ext uri="{FF2B5EF4-FFF2-40B4-BE49-F238E27FC236}">
                <a16:creationId xmlns:a16="http://schemas.microsoft.com/office/drawing/2014/main" id="{A2BE6F5D-248B-4FA7-9514-4C313A5A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790" y="1650181"/>
            <a:ext cx="3700059" cy="37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86E7C8-E48F-456C-A254-F2CAB9542C50}"/>
              </a:ext>
            </a:extLst>
          </p:cNvPr>
          <p:cNvSpPr/>
          <p:nvPr/>
        </p:nvSpPr>
        <p:spPr>
          <a:xfrm>
            <a:off x="7337115" y="5488568"/>
            <a:ext cx="5286582" cy="33979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UE4</a:t>
            </a:r>
            <a:r>
              <a:rPr lang="ko-KR" altLang="en-US" sz="14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에 </a:t>
            </a:r>
            <a:r>
              <a:rPr lang="ko-KR" altLang="en-US" sz="1400" b="1" dirty="0" err="1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임포트된</a:t>
            </a:r>
            <a:r>
              <a:rPr lang="ko-KR" altLang="en-US" sz="14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centroids</a:t>
            </a:r>
          </a:p>
        </p:txBody>
      </p:sp>
    </p:spTree>
    <p:extLst>
      <p:ext uri="{BB962C8B-B14F-4D97-AF65-F5344CB8AC3E}">
        <p14:creationId xmlns:p14="http://schemas.microsoft.com/office/powerpoint/2010/main" val="2795217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EFFC05-9E23-485C-8BCE-30CBEC8D2F14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1A912E4-09F8-4248-BA82-6618955714D3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B214527-9887-4F44-AE18-BD43226F0C5D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ED88251-DE8D-4BFB-BB5E-6CDA4D71671E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58C6A62-3A0B-4654-A540-268C32F2656D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252A00-E79C-4ECD-A3A3-A79C4026328C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5D731F-AD12-480D-889D-971C2EEF0155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F69A42-EB26-4B99-8BD8-7B87D00FB1DA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0974A81-2421-4274-B9BB-DAE34E437AB0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B1D0602-C748-4227-BE7C-3BF1E71591B2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EEFAB5B-9853-4CFA-BCD2-15E0DFE25618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3327BE4-541C-4349-B485-2572CE23142F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97DD7FA-2630-4939-9544-850E4734D5CE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EFD4AB5-0030-4B12-8D2E-C390006195FA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B313901-ABE1-4C09-8B3B-5557BAA0F6F9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73BF0F6-B72A-4144-9811-386CA08B4857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3CC081-1FAF-4C37-ACFF-DD56F2F5592E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F63D8BA-8376-4AA7-9483-ED714B318BD3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F57E11C-E6B9-4B95-BF21-B9D2A531F6D0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C97516B-D257-4BA3-9527-9B02F7207961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DEEDFCF-4AB7-49E1-A586-B1AC1C3B8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AFB332-0B8F-4AD1-BCA5-C8AA14E5C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167" y="2795067"/>
            <a:ext cx="13027630" cy="54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8711EB-90B7-469A-944B-BF1FAB3E8388}"/>
              </a:ext>
            </a:extLst>
          </p:cNvPr>
          <p:cNvSpPr/>
          <p:nvPr/>
        </p:nvSpPr>
        <p:spPr>
          <a:xfrm>
            <a:off x="-1235033" y="472117"/>
            <a:ext cx="1006526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좌표 구조체를 이용한 행차 행렬 재현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D44B8E2-ACB2-48ED-86F5-683586867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560" y="14215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AB89E1-1712-48F8-9065-24D5BEB6B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392" y="6072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_x63826688">
            <a:extLst>
              <a:ext uri="{FF2B5EF4-FFF2-40B4-BE49-F238E27FC236}">
                <a16:creationId xmlns:a16="http://schemas.microsoft.com/office/drawing/2014/main" id="{3A207059-E7AD-4C3C-82AD-BD4750D5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9535"/>
            <a:ext cx="12176034" cy="53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6723D7-D075-49DD-86EB-E88E91FD5969}"/>
              </a:ext>
            </a:extLst>
          </p:cNvPr>
          <p:cNvSpPr/>
          <p:nvPr/>
        </p:nvSpPr>
        <p:spPr>
          <a:xfrm>
            <a:off x="4524167" y="1421581"/>
            <a:ext cx="7624635" cy="5131619"/>
          </a:xfrm>
          <a:prstGeom prst="rect">
            <a:avLst/>
          </a:prstGeom>
          <a:noFill/>
          <a:ln w="76200">
            <a:solidFill>
              <a:srgbClr val="00DE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AC2CBA-C625-4C27-BB83-2AC17C6E00A8}"/>
              </a:ext>
            </a:extLst>
          </p:cNvPr>
          <p:cNvSpPr/>
          <p:nvPr/>
        </p:nvSpPr>
        <p:spPr>
          <a:xfrm>
            <a:off x="1008443" y="1402217"/>
            <a:ext cx="3515724" cy="2014120"/>
          </a:xfrm>
          <a:prstGeom prst="rect">
            <a:avLst/>
          </a:prstGeom>
          <a:solidFill>
            <a:schemeClr val="bg1"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현재 행의 </a:t>
            </a:r>
            <a:r>
              <a:rPr lang="en-US" altLang="ko-KR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Actor </a:t>
            </a:r>
            <a:r>
              <a:rPr lang="ko-KR" altLang="en-US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종류 변수를 분기로 그에 알맞은 생성 함수로 이동한다</a:t>
            </a:r>
            <a:r>
              <a:rPr lang="en-US" altLang="ko-KR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20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EB1BD67-649B-475D-8028-A845F5914461}"/>
              </a:ext>
            </a:extLst>
          </p:cNvPr>
          <p:cNvSpPr/>
          <p:nvPr/>
        </p:nvSpPr>
        <p:spPr>
          <a:xfrm>
            <a:off x="5988595" y="4903677"/>
            <a:ext cx="2012405" cy="134709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130622E-B159-4626-9751-62B793F0432F}"/>
              </a:ext>
            </a:extLst>
          </p:cNvPr>
          <p:cNvSpPr/>
          <p:nvPr/>
        </p:nvSpPr>
        <p:spPr>
          <a:xfrm>
            <a:off x="-10663" y="3876366"/>
            <a:ext cx="3004956" cy="2676833"/>
          </a:xfrm>
          <a:prstGeom prst="rect">
            <a:avLst/>
          </a:prstGeom>
          <a:solidFill>
            <a:schemeClr val="bg1"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altLang="ko-KR" sz="20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altLang="ko-KR" sz="20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altLang="ko-KR" sz="20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altLang="ko-KR" sz="20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altLang="ko-KR" sz="20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endParaRPr lang="en-US" altLang="ko-KR" sz="20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altLang="ko-KR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Actor </a:t>
            </a:r>
            <a:r>
              <a:rPr lang="ko-KR" altLang="en-US" sz="20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생성 함수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3368FC-543E-4090-ACB1-66913220B292}"/>
              </a:ext>
            </a:extLst>
          </p:cNvPr>
          <p:cNvCxnSpPr>
            <a:cxnSpLocks/>
          </p:cNvCxnSpPr>
          <p:nvPr/>
        </p:nvCxnSpPr>
        <p:spPr>
          <a:xfrm>
            <a:off x="4402069" y="3876366"/>
            <a:ext cx="1586526" cy="103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8078658-022F-477E-8A11-BD4491F16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4" y="4009828"/>
            <a:ext cx="2899283" cy="201412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40413B-0A23-4E07-8022-9358FB45CE3F}"/>
              </a:ext>
            </a:extLst>
          </p:cNvPr>
          <p:cNvSpPr/>
          <p:nvPr/>
        </p:nvSpPr>
        <p:spPr>
          <a:xfrm>
            <a:off x="2994293" y="3876365"/>
            <a:ext cx="1418439" cy="2676833"/>
          </a:xfrm>
          <a:prstGeom prst="rect">
            <a:avLst/>
          </a:prstGeom>
          <a:solidFill>
            <a:schemeClr val="bg1"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Actor </a:t>
            </a:r>
            <a:r>
              <a:rPr lang="ko-KR" altLang="en-US" sz="16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생성에 필요한 정보를 구조체에서 참조한다</a:t>
            </a:r>
            <a:r>
              <a:rPr lang="en-US" altLang="ko-KR" sz="1600" b="1" dirty="0">
                <a:ln w="3175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endParaRPr lang="ko-KR" altLang="en-US" sz="1600" b="1" dirty="0">
              <a:ln w="3175">
                <a:solidFill>
                  <a:schemeClr val="bg2">
                    <a:lumMod val="50000"/>
                  </a:schemeClr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0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/>
          <p:cNvSpPr/>
          <p:nvPr/>
        </p:nvSpPr>
        <p:spPr>
          <a:xfrm>
            <a:off x="3361765" y="442871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2C3265"/>
                </a:solidFill>
              </a:rPr>
              <a:t>INDEX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5018099" y="1262564"/>
            <a:ext cx="2232000" cy="252000"/>
          </a:xfrm>
          <a:prstGeom prst="rect">
            <a:avLst/>
          </a:prstGeom>
          <a:solidFill>
            <a:srgbClr val="2C3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prstClr val="white"/>
                </a:solidFill>
              </a:rPr>
              <a:t>AR </a:t>
            </a:r>
            <a:r>
              <a:rPr lang="ko-KR" altLang="en-US" sz="1400" dirty="0">
                <a:solidFill>
                  <a:prstClr val="white"/>
                </a:solidFill>
              </a:rPr>
              <a:t>역사 체험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2932792" y="2182885"/>
            <a:ext cx="6402614" cy="90757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C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연구개발 목적 및 연구개발의 필요성</a:t>
            </a:r>
          </a:p>
        </p:txBody>
      </p:sp>
      <p:sp>
        <p:nvSpPr>
          <p:cNvPr id="69" name="타원형 설명선 68"/>
          <p:cNvSpPr/>
          <p:nvPr/>
        </p:nvSpPr>
        <p:spPr>
          <a:xfrm>
            <a:off x="2471857" y="1729098"/>
            <a:ext cx="720000" cy="720000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rgbClr val="FBC628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2C326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lang="ko-KR" altLang="en-US" sz="2800" dirty="0">
              <a:solidFill>
                <a:srgbClr val="2C326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142201" y="3951941"/>
            <a:ext cx="8996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772F9C"/>
                </a:solidFill>
              </a:rPr>
              <a:t>15</a:t>
            </a:r>
            <a:r>
              <a:rPr lang="en-US" altLang="ko-KR" sz="1600" b="1" dirty="0">
                <a:solidFill>
                  <a:srgbClr val="772F9C"/>
                </a:solidFill>
              </a:rPr>
              <a:t>%</a:t>
            </a:r>
          </a:p>
        </p:txBody>
      </p:sp>
      <p:sp>
        <p:nvSpPr>
          <p:cNvPr id="20" name="모서리가 둥근 직사각형 67">
            <a:extLst>
              <a:ext uri="{FF2B5EF4-FFF2-40B4-BE49-F238E27FC236}">
                <a16:creationId xmlns:a16="http://schemas.microsoft.com/office/drawing/2014/main" id="{FF27C317-A40F-45A3-9C26-AF17C407FCDE}"/>
              </a:ext>
            </a:extLst>
          </p:cNvPr>
          <p:cNvSpPr/>
          <p:nvPr/>
        </p:nvSpPr>
        <p:spPr>
          <a:xfrm>
            <a:off x="2932792" y="3802664"/>
            <a:ext cx="6402614" cy="90757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C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연구개발의 내용 및 범위</a:t>
            </a:r>
          </a:p>
        </p:txBody>
      </p:sp>
      <p:sp>
        <p:nvSpPr>
          <p:cNvPr id="21" name="타원형 설명선 68">
            <a:extLst>
              <a:ext uri="{FF2B5EF4-FFF2-40B4-BE49-F238E27FC236}">
                <a16:creationId xmlns:a16="http://schemas.microsoft.com/office/drawing/2014/main" id="{55CA002D-A53E-43E3-AB1D-21BCA39B8379}"/>
              </a:ext>
            </a:extLst>
          </p:cNvPr>
          <p:cNvSpPr/>
          <p:nvPr/>
        </p:nvSpPr>
        <p:spPr>
          <a:xfrm>
            <a:off x="2471857" y="3348877"/>
            <a:ext cx="720000" cy="720000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rgbClr val="FBC628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2C326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  <a:endParaRPr lang="ko-KR" altLang="en-US" sz="2800" dirty="0">
              <a:solidFill>
                <a:srgbClr val="2C326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5" name="모서리가 둥근 직사각형 67">
            <a:extLst>
              <a:ext uri="{FF2B5EF4-FFF2-40B4-BE49-F238E27FC236}">
                <a16:creationId xmlns:a16="http://schemas.microsoft.com/office/drawing/2014/main" id="{8E644C12-D96C-47C1-A258-185266A5925C}"/>
              </a:ext>
            </a:extLst>
          </p:cNvPr>
          <p:cNvSpPr/>
          <p:nvPr/>
        </p:nvSpPr>
        <p:spPr>
          <a:xfrm>
            <a:off x="2932792" y="5487212"/>
            <a:ext cx="6402614" cy="90757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C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+mj-lt"/>
              </a:rPr>
              <a:t>연구개발결과</a:t>
            </a:r>
          </a:p>
        </p:txBody>
      </p:sp>
      <p:sp>
        <p:nvSpPr>
          <p:cNvPr id="26" name="타원형 설명선 68">
            <a:extLst>
              <a:ext uri="{FF2B5EF4-FFF2-40B4-BE49-F238E27FC236}">
                <a16:creationId xmlns:a16="http://schemas.microsoft.com/office/drawing/2014/main" id="{B755EAC0-9433-43C3-A3C3-3203383BBD81}"/>
              </a:ext>
            </a:extLst>
          </p:cNvPr>
          <p:cNvSpPr/>
          <p:nvPr/>
        </p:nvSpPr>
        <p:spPr>
          <a:xfrm>
            <a:off x="2471857" y="5033425"/>
            <a:ext cx="720000" cy="720000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rgbClr val="FBC628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2C326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endParaRPr lang="ko-KR" altLang="en-US" sz="2800" dirty="0">
              <a:solidFill>
                <a:srgbClr val="2C326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1FB4CC-4910-44F5-AA61-078D32B10461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BB9389B-8E27-4BBB-B92A-2EDA9F1F216B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65F83B1-33C3-4601-A43A-708318389967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8B3C2DF-C6AB-46C8-8B94-FD6D38A4B002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762AAE3-79C2-4A7E-8C6E-8510DDE0EE6C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FFE117B-A9B1-4AF4-B1A3-60D6EF12205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7519129-0F5B-4B48-9113-1E240C44CD7F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2AD1CF6-0332-4223-8283-67D537269C4F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E3DD8C1-326D-4F52-B7AD-9FF61EB13028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9C37707-2BE5-40D9-9B24-CBE0BF661B99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201FFE8-881C-4706-BD81-83247B5F8AC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3878028-4479-4420-B23F-A4CF4D1DF60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A3E2302-9921-479E-8DD2-611AE520264D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68E89C-163E-4686-AD30-642514489779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0A32EAB-8B48-4743-9668-3DCEA01223E4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C8FF6FD-25F0-4DC6-B3AE-272C16895923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4FDFB68-9737-4813-A2DB-0B90F70CFB52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6AB538A-9DD5-4D0A-923D-6822D5C83957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892477F-0FBC-43ED-A014-888959E6411A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A2D01FE-4186-4166-A253-3D079EEC68AD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9070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2992930" y="2975213"/>
            <a:ext cx="6402614" cy="90757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C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연구개발결과</a:t>
            </a:r>
          </a:p>
        </p:txBody>
      </p:sp>
      <p:sp>
        <p:nvSpPr>
          <p:cNvPr id="69" name="타원형 설명선 68"/>
          <p:cNvSpPr/>
          <p:nvPr/>
        </p:nvSpPr>
        <p:spPr>
          <a:xfrm>
            <a:off x="2531995" y="2521426"/>
            <a:ext cx="720000" cy="720000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rgbClr val="C51B22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BC62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03</a:t>
            </a:r>
            <a:endParaRPr lang="ko-KR" altLang="en-US" sz="2800" dirty="0">
              <a:solidFill>
                <a:srgbClr val="FBC62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397944" y="2604245"/>
            <a:ext cx="854721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연구 과정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1FB4CC-4910-44F5-AA61-078D32B10461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BB9389B-8E27-4BBB-B92A-2EDA9F1F216B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65F83B1-33C3-4601-A43A-708318389967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8B3C2DF-C6AB-46C8-8B94-FD6D38A4B002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762AAE3-79C2-4A7E-8C6E-8510DDE0EE6C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FFE117B-A9B1-4AF4-B1A3-60D6EF12205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7519129-0F5B-4B48-9113-1E240C44CD7F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2AD1CF6-0332-4223-8283-67D537269C4F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E3DD8C1-326D-4F52-B7AD-9FF61EB13028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9C37707-2BE5-40D9-9B24-CBE0BF661B99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201FFE8-881C-4706-BD81-83247B5F8AC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3878028-4479-4420-B23F-A4CF4D1DF60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A3E2302-9921-479E-8DD2-611AE520264D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68E89C-163E-4686-AD30-642514489779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0A32EAB-8B48-4743-9668-3DCEA01223E4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C8FF6FD-25F0-4DC6-B3AE-272C16895923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4FDFB68-9737-4813-A2DB-0B90F70CFB52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6AB538A-9DD5-4D0A-923D-6822D5C83957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892477F-0FBC-43ED-A014-888959E6411A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A2D01FE-4186-4166-A253-3D079EEC68AD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679DD6B-C0D0-45C6-9A54-AC7F76C538FF}"/>
              </a:ext>
            </a:extLst>
          </p:cNvPr>
          <p:cNvGrpSpPr/>
          <p:nvPr/>
        </p:nvGrpSpPr>
        <p:grpSpPr>
          <a:xfrm>
            <a:off x="-6610" y="6582371"/>
            <a:ext cx="12196053" cy="282203"/>
            <a:chOff x="-6610" y="6582371"/>
            <a:chExt cx="12196053" cy="28220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6F44CE9-44BE-4690-8E3A-351BEBB9B564}"/>
                </a:ext>
              </a:extLst>
            </p:cNvPr>
            <p:cNvGrpSpPr/>
            <p:nvPr/>
          </p:nvGrpSpPr>
          <p:grpSpPr>
            <a:xfrm rot="10800000">
              <a:off x="-2557" y="6686549"/>
              <a:ext cx="12192000" cy="178025"/>
              <a:chOff x="-2557" y="6423475"/>
              <a:chExt cx="12192000" cy="4411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5A81562-7FB6-4395-8BC4-DFB73E0E0BE9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C2C90E3-7D58-424E-8627-BEAA6441E39B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2AF84BA0-96D7-47B2-9EF1-2ADED8A5460B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D3264A0-DD12-4DDE-93E0-E1B4D9F26E67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D9B1054-CB06-482D-96B7-50098334265E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671FC47-635B-44AC-8099-B85432F71E48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6A05D53-B94E-4FBD-BED5-899EF6AED923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B2C1036-CC41-435D-84AA-EAB0D403A9D3}"/>
                </a:ext>
              </a:extLst>
            </p:cNvPr>
            <p:cNvGrpSpPr/>
            <p:nvPr/>
          </p:nvGrpSpPr>
          <p:grpSpPr>
            <a:xfrm>
              <a:off x="-6610" y="6582371"/>
              <a:ext cx="12196053" cy="103582"/>
              <a:chOff x="-6610" y="6582371"/>
              <a:chExt cx="12196053" cy="103582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25F0764-1D6E-4DFA-8E96-BE36A1F92224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5ADC4A9-A0D1-4748-AD9F-2B4C026CBF8F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B3AFB13-2024-4AA3-9EAE-778D1F3E23CC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35A3CCD-6FCE-4CA3-AFBB-D6D3991AFF5B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D8DD4C0-EAE8-4DA3-9280-58B951266866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BB926B5-316A-477D-B0D5-1D46F0544E58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EBE7647-0ADA-4BD6-986A-D82739AF37AD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E2445616-20AD-432C-8518-187E0255A856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45D8661-AD76-4B79-82F5-1B5DBF18FF0D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B638C95-860E-4562-8353-97507BF9E09C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434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EFFC05-9E23-485C-8BCE-30CBEC8D2F14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1A912E4-09F8-4248-BA82-6618955714D3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B214527-9887-4F44-AE18-BD43226F0C5D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ED88251-DE8D-4BFB-BB5E-6CDA4D71671E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158C6A62-3A0B-4654-A540-268C32F2656D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4252A00-E79C-4ECD-A3A3-A79C4026328C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E5D731F-AD12-480D-889D-971C2EEF0155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9F69A42-EB26-4B99-8BD8-7B87D00FB1DA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0974A81-2421-4274-B9BB-DAE34E437AB0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B1D0602-C748-4227-BE7C-3BF1E71591B2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CEEFAB5B-9853-4CFA-BCD2-15E0DFE25618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3327BE4-541C-4349-B485-2572CE23142F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97DD7FA-2630-4939-9544-850E4734D5CE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EFD4AB5-0030-4B12-8D2E-C390006195FA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0B313901-ABE1-4C09-8B3B-5557BAA0F6F9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73BF0F6-B72A-4144-9811-386CA08B4857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63CC081-1FAF-4C37-ACFF-DD56F2F5592E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F63D8BA-8376-4AA7-9483-ED714B318BD3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F57E11C-E6B9-4B95-BF21-B9D2A531F6D0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C97516B-D257-4BA3-9527-9B02F7207961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DEEDFCF-4AB7-49E1-A586-B1AC1C3B8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AFB332-0B8F-4AD1-BCA5-C8AA14E5C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167" y="2795067"/>
            <a:ext cx="13027630" cy="54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8711EB-90B7-469A-944B-BF1FAB3E8388}"/>
              </a:ext>
            </a:extLst>
          </p:cNvPr>
          <p:cNvSpPr/>
          <p:nvPr/>
        </p:nvSpPr>
        <p:spPr>
          <a:xfrm>
            <a:off x="3361765" y="741768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시연영상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B1E8877-2125-4C12-AB6C-5AE7C7ED1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KakaoTalk_Video_20200211_2045_48_938">
            <a:hlinkClick r:id="" action="ppaction://media"/>
            <a:extLst>
              <a:ext uri="{FF2B5EF4-FFF2-40B4-BE49-F238E27FC236}">
                <a16:creationId xmlns:a16="http://schemas.microsoft.com/office/drawing/2014/main" id="{CEBF0BA9-6427-4933-B7C1-A0C0896BD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8824" y="1411189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0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B2E68292-81A8-45D1-9847-CF3FDA8208A4}"/>
              </a:ext>
            </a:extLst>
          </p:cNvPr>
          <p:cNvSpPr>
            <a:spLocks noEditPoints="1"/>
          </p:cNvSpPr>
          <p:nvPr/>
        </p:nvSpPr>
        <p:spPr bwMode="auto">
          <a:xfrm>
            <a:off x="404330" y="4895305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10EF1A-664E-4B72-B433-B37858134724}"/>
              </a:ext>
            </a:extLst>
          </p:cNvPr>
          <p:cNvSpPr/>
          <p:nvPr/>
        </p:nvSpPr>
        <p:spPr>
          <a:xfrm>
            <a:off x="772405" y="4933391"/>
            <a:ext cx="50949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해당하는 건물의 대문을 응시하면 벽이 사라지고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본 건물이 보이게 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해당 시설이 어떠한 시설인지 설명하는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UI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가 나타남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FAA30-0721-43D0-AD59-CFC8D67F2D7A}"/>
              </a:ext>
            </a:extLst>
          </p:cNvPr>
          <p:cNvSpPr/>
          <p:nvPr/>
        </p:nvSpPr>
        <p:spPr>
          <a:xfrm>
            <a:off x="3361765" y="50332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주요 기능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F2F8FE-0E3E-4CC9-9EC0-87D8494A4EC6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80D014E-BD1A-4EA6-A2DE-C8EBB5B2681A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AA061F8-6DF6-46BF-98A5-70F82D199501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68F7804-6BC9-4DA5-BA8E-EE3C02FA3386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6229276-F778-4752-B562-7FEED06D1673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8E5C87E-B4C4-4D7E-BD48-C17D32128B0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D08916C-100E-4104-B43F-AF4B8FF8A927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F76F952-9AB7-4ABD-A38E-AE4409CA721E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284E71E-8F3D-4315-898B-A4F6ABD6B72C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61539FE-7B86-4325-ADDA-9FE4EB8F9BBB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80113AE-5D7D-4715-8CA9-7F362964F9A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90B8572-35E5-4FCF-8626-C0D4C8D46AC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806FF9-AE50-4A5F-B483-F626C6A014E9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FFBF54D-0681-49B0-A4F9-CE4ADD911D2E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8F7388C-CE80-4C78-94AC-F0F3FACFAA5F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F7B618C-811E-4ED2-82BF-EC9D1612D750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FA54B6-B6EE-43A4-9BD2-4210BA1BCE18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4F7973-11CF-4250-B968-0B4D09067226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CB1BE50-65D9-4688-B086-7DAF7403CF55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5ADA301-C1A8-4B2A-8D92-2D32E146CE0B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1" name="Freeform 6">
            <a:extLst>
              <a:ext uri="{FF2B5EF4-FFF2-40B4-BE49-F238E27FC236}">
                <a16:creationId xmlns:a16="http://schemas.microsoft.com/office/drawing/2014/main" id="{E3822A48-746E-49D8-8067-D936A34644B8}"/>
              </a:ext>
            </a:extLst>
          </p:cNvPr>
          <p:cNvSpPr>
            <a:spLocks noEditPoints="1"/>
          </p:cNvSpPr>
          <p:nvPr/>
        </p:nvSpPr>
        <p:spPr bwMode="auto">
          <a:xfrm>
            <a:off x="6492543" y="474448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79BC-2673-4F8A-B104-6B59DFE59603}"/>
              </a:ext>
            </a:extLst>
          </p:cNvPr>
          <p:cNvSpPr/>
          <p:nvPr/>
        </p:nvSpPr>
        <p:spPr>
          <a:xfrm>
            <a:off x="6860618" y="4773011"/>
            <a:ext cx="4960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기동시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광화문에서 </a:t>
            </a:r>
            <a:r>
              <a:rPr lang="ko-KR" altLang="en-US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출궁하는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행렬이 시작됨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327EB07-C4E3-46A5-BE9D-E75689D82344}"/>
              </a:ext>
            </a:extLst>
          </p:cNvPr>
          <p:cNvCxnSpPr>
            <a:cxnSpLocks/>
          </p:cNvCxnSpPr>
          <p:nvPr/>
        </p:nvCxnSpPr>
        <p:spPr>
          <a:xfrm rot="5400000">
            <a:off x="6096000" y="176534"/>
            <a:ext cx="0" cy="2124000"/>
          </a:xfrm>
          <a:prstGeom prst="line">
            <a:avLst/>
          </a:prstGeom>
          <a:ln>
            <a:solidFill>
              <a:srgbClr val="2C3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교통이(가) 표시된 사진&#10;&#10;자동 생성된 설명">
            <a:extLst>
              <a:ext uri="{FF2B5EF4-FFF2-40B4-BE49-F238E27FC236}">
                <a16:creationId xmlns:a16="http://schemas.microsoft.com/office/drawing/2014/main" id="{E8675A3B-411A-4585-8760-8700F5AC6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106" y="1860929"/>
            <a:ext cx="5212566" cy="268998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37DAF2E-540D-42CA-AA19-A8EFD01F7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405" y="1403728"/>
            <a:ext cx="18236763" cy="58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60733872">
            <a:extLst>
              <a:ext uri="{FF2B5EF4-FFF2-40B4-BE49-F238E27FC236}">
                <a16:creationId xmlns:a16="http://schemas.microsoft.com/office/drawing/2014/main" id="{FBFF3E24-AAEA-4221-B2AD-51ED3882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9" r="7758"/>
          <a:stretch>
            <a:fillRect/>
          </a:stretch>
        </p:blipFill>
        <p:spPr bwMode="auto">
          <a:xfrm>
            <a:off x="772406" y="1860929"/>
            <a:ext cx="4471332" cy="279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071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B2E68292-81A8-45D1-9847-CF3FDA8208A4}"/>
              </a:ext>
            </a:extLst>
          </p:cNvPr>
          <p:cNvSpPr>
            <a:spLocks noEditPoints="1"/>
          </p:cNvSpPr>
          <p:nvPr/>
        </p:nvSpPr>
        <p:spPr bwMode="auto">
          <a:xfrm>
            <a:off x="1546221" y="2345569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10EF1A-664E-4B72-B433-B37858134724}"/>
              </a:ext>
            </a:extLst>
          </p:cNvPr>
          <p:cNvSpPr/>
          <p:nvPr/>
        </p:nvSpPr>
        <p:spPr>
          <a:xfrm>
            <a:off x="2112030" y="2385118"/>
            <a:ext cx="830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과거 육조거리에서 행해졌던 어가행렬을 추가하여 사용자들의 흥미를 유발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FAA30-0721-43D0-AD59-CFC8D67F2D7A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연구개발 목표 대비 달성도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37B710C7-70C0-4B5E-8627-6500D517898B}"/>
              </a:ext>
            </a:extLst>
          </p:cNvPr>
          <p:cNvSpPr>
            <a:spLocks noEditPoints="1"/>
          </p:cNvSpPr>
          <p:nvPr/>
        </p:nvSpPr>
        <p:spPr bwMode="auto">
          <a:xfrm>
            <a:off x="1554359" y="385485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75A3B1-4994-4844-9031-7350C7A134DD}"/>
              </a:ext>
            </a:extLst>
          </p:cNvPr>
          <p:cNvSpPr/>
          <p:nvPr/>
        </p:nvSpPr>
        <p:spPr>
          <a:xfrm>
            <a:off x="2112030" y="3715230"/>
            <a:ext cx="8302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GPS </a:t>
            </a:r>
            <a:r>
              <a:rPr lang="ko-KR" altLang="en-US" dirty="0"/>
              <a:t>위치 정보를 큰 오차 없이 </a:t>
            </a:r>
            <a:r>
              <a:rPr lang="ko-KR" altLang="en-US" dirty="0" err="1"/>
              <a:t>받아오기</a:t>
            </a:r>
            <a:r>
              <a:rPr lang="ko-KR" altLang="en-US" dirty="0"/>
              <a:t> 위해 </a:t>
            </a:r>
            <a:r>
              <a:rPr lang="en-US" altLang="ko-KR" dirty="0"/>
              <a:t>WPS</a:t>
            </a:r>
            <a:r>
              <a:rPr lang="ko-KR" altLang="en-US" dirty="0"/>
              <a:t>와 함께 정확도를 향상하고</a:t>
            </a:r>
            <a:r>
              <a:rPr lang="en-US" altLang="ko-KR" dirty="0"/>
              <a:t>,</a:t>
            </a:r>
            <a:r>
              <a:rPr lang="ko-KR" altLang="en-US" dirty="0"/>
              <a:t> 초기 앱 실행 시 가상 관측소 소환 위치를 조정하는 데에 활용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F2F8FE-0E3E-4CC9-9EC0-87D8494A4EC6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80D014E-BD1A-4EA6-A2DE-C8EBB5B2681A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AA061F8-6DF6-46BF-98A5-70F82D199501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68F7804-6BC9-4DA5-BA8E-EE3C02FA3386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6229276-F778-4752-B562-7FEED06D1673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8E5C87E-B4C4-4D7E-BD48-C17D32128B0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D08916C-100E-4104-B43F-AF4B8FF8A927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F76F952-9AB7-4ABD-A38E-AE4409CA721E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284E71E-8F3D-4315-898B-A4F6ABD6B72C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61539FE-7B86-4325-ADDA-9FE4EB8F9BBB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80113AE-5D7D-4715-8CA9-7F362964F9A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90B8572-35E5-4FCF-8626-C0D4C8D46AC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806FF9-AE50-4A5F-B483-F626C6A014E9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FFBF54D-0681-49B0-A4F9-CE4ADD911D2E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8F7388C-CE80-4C78-94AC-F0F3FACFAA5F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F7B618C-811E-4ED2-82BF-EC9D1612D750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FA54B6-B6EE-43A4-9BD2-4210BA1BCE18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4F7973-11CF-4250-B968-0B4D09067226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CB1BE50-65D9-4688-B086-7DAF7403CF55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5ADA301-C1A8-4B2A-8D92-2D32E146CE0B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1" name="Freeform 6">
            <a:extLst>
              <a:ext uri="{FF2B5EF4-FFF2-40B4-BE49-F238E27FC236}">
                <a16:creationId xmlns:a16="http://schemas.microsoft.com/office/drawing/2014/main" id="{E3822A48-746E-49D8-8067-D936A34644B8}"/>
              </a:ext>
            </a:extLst>
          </p:cNvPr>
          <p:cNvSpPr>
            <a:spLocks noEditPoints="1"/>
          </p:cNvSpPr>
          <p:nvPr/>
        </p:nvSpPr>
        <p:spPr bwMode="auto">
          <a:xfrm>
            <a:off x="1554359" y="5364146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79BC-2673-4F8A-B104-6B59DFE59603}"/>
              </a:ext>
            </a:extLst>
          </p:cNvPr>
          <p:cNvSpPr/>
          <p:nvPr/>
        </p:nvSpPr>
        <p:spPr>
          <a:xfrm>
            <a:off x="2112030" y="5224519"/>
            <a:ext cx="9577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사용자의 눈 위치를 인식하여 실제 보여지는 크기와 화면에 </a:t>
            </a:r>
            <a:r>
              <a:rPr lang="ko-KR" altLang="en-US" dirty="0" err="1"/>
              <a:t>주사되는</a:t>
            </a:r>
            <a:r>
              <a:rPr lang="ko-KR" altLang="en-US" dirty="0"/>
              <a:t> 크기 차이를 보정하는 연구를 실험했으나</a:t>
            </a:r>
            <a:r>
              <a:rPr lang="en-US" altLang="ko-KR" dirty="0"/>
              <a:t>, </a:t>
            </a:r>
            <a:r>
              <a:rPr lang="ko-KR" altLang="en-US" dirty="0"/>
              <a:t>통상적으로 사용되는 모바일 기기의 환경에서 효율적이지 못해 제외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327EB07-C4E3-46A5-BE9D-E75689D82344}"/>
              </a:ext>
            </a:extLst>
          </p:cNvPr>
          <p:cNvCxnSpPr>
            <a:cxnSpLocks/>
          </p:cNvCxnSpPr>
          <p:nvPr/>
        </p:nvCxnSpPr>
        <p:spPr>
          <a:xfrm rot="5400000">
            <a:off x="6096000" y="176534"/>
            <a:ext cx="0" cy="2124000"/>
          </a:xfrm>
          <a:prstGeom prst="line">
            <a:avLst/>
          </a:prstGeom>
          <a:ln>
            <a:solidFill>
              <a:srgbClr val="2C3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90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B2E68292-81A8-45D1-9847-CF3FDA8208A4}"/>
              </a:ext>
            </a:extLst>
          </p:cNvPr>
          <p:cNvSpPr>
            <a:spLocks noEditPoints="1"/>
          </p:cNvSpPr>
          <p:nvPr/>
        </p:nvSpPr>
        <p:spPr bwMode="auto">
          <a:xfrm>
            <a:off x="1546221" y="2345569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10EF1A-664E-4B72-B433-B37858134724}"/>
              </a:ext>
            </a:extLst>
          </p:cNvPr>
          <p:cNvSpPr/>
          <p:nvPr/>
        </p:nvSpPr>
        <p:spPr>
          <a:xfrm>
            <a:off x="2112030" y="2385118"/>
            <a:ext cx="830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AR </a:t>
            </a:r>
            <a:r>
              <a:rPr lang="ko-KR" altLang="en-US" dirty="0"/>
              <a:t>배경의 원근</a:t>
            </a:r>
            <a:r>
              <a:rPr lang="en-US" altLang="ko-KR" dirty="0"/>
              <a:t>, </a:t>
            </a:r>
            <a:r>
              <a:rPr lang="ko-KR" altLang="en-US" dirty="0"/>
              <a:t>투시</a:t>
            </a:r>
            <a:r>
              <a:rPr lang="en-US" altLang="ko-KR" dirty="0"/>
              <a:t>, </a:t>
            </a:r>
            <a:r>
              <a:rPr lang="ko-KR" altLang="en-US" dirty="0"/>
              <a:t>입체 공간감에 대한 연구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FAA30-0721-43D0-AD59-CFC8D67F2D7A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추가연구의 필요성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37B710C7-70C0-4B5E-8627-6500D517898B}"/>
              </a:ext>
            </a:extLst>
          </p:cNvPr>
          <p:cNvSpPr>
            <a:spLocks noEditPoints="1"/>
          </p:cNvSpPr>
          <p:nvPr/>
        </p:nvSpPr>
        <p:spPr bwMode="auto">
          <a:xfrm>
            <a:off x="1554359" y="385485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75A3B1-4994-4844-9031-7350C7A134DD}"/>
              </a:ext>
            </a:extLst>
          </p:cNvPr>
          <p:cNvSpPr/>
          <p:nvPr/>
        </p:nvSpPr>
        <p:spPr>
          <a:xfrm>
            <a:off x="2110361" y="3684480"/>
            <a:ext cx="9084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AR core</a:t>
            </a:r>
            <a:r>
              <a:rPr lang="ko-KR" altLang="en-US" dirty="0"/>
              <a:t>에서 제공하는 </a:t>
            </a:r>
            <a:r>
              <a:rPr lang="en-US" altLang="ko-KR" dirty="0"/>
              <a:t>lighting direction detection</a:t>
            </a:r>
            <a:r>
              <a:rPr lang="ko-KR" altLang="en-US" dirty="0"/>
              <a:t>을 적용하고 싶었으나</a:t>
            </a:r>
            <a:r>
              <a:rPr lang="en-US" altLang="ko-KR" dirty="0"/>
              <a:t>, panoramic painting</a:t>
            </a:r>
            <a:r>
              <a:rPr lang="ko-KR" altLang="en-US" dirty="0"/>
              <a:t>을 이용하기 때문에 조명 변화에 따른 배경의 표현을 반영하기 어려움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F2F8FE-0E3E-4CC9-9EC0-87D8494A4EC6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80D014E-BD1A-4EA6-A2DE-C8EBB5B2681A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AA061F8-6DF6-46BF-98A5-70F82D199501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68F7804-6BC9-4DA5-BA8E-EE3C02FA3386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6229276-F778-4752-B562-7FEED06D1673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8E5C87E-B4C4-4D7E-BD48-C17D32128B0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D08916C-100E-4104-B43F-AF4B8FF8A927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F76F952-9AB7-4ABD-A38E-AE4409CA721E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284E71E-8F3D-4315-898B-A4F6ABD6B72C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61539FE-7B86-4325-ADDA-9FE4EB8F9BBB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80113AE-5D7D-4715-8CA9-7F362964F9A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90B8572-35E5-4FCF-8626-C0D4C8D46AC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806FF9-AE50-4A5F-B483-F626C6A014E9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FFBF54D-0681-49B0-A4F9-CE4ADD911D2E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8F7388C-CE80-4C78-94AC-F0F3FACFAA5F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F7B618C-811E-4ED2-82BF-EC9D1612D750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FA54B6-B6EE-43A4-9BD2-4210BA1BCE18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4F7973-11CF-4250-B968-0B4D09067226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CB1BE50-65D9-4688-B086-7DAF7403CF55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5ADA301-C1A8-4B2A-8D92-2D32E146CE0B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1" name="Freeform 6">
            <a:extLst>
              <a:ext uri="{FF2B5EF4-FFF2-40B4-BE49-F238E27FC236}">
                <a16:creationId xmlns:a16="http://schemas.microsoft.com/office/drawing/2014/main" id="{E3822A48-746E-49D8-8067-D936A34644B8}"/>
              </a:ext>
            </a:extLst>
          </p:cNvPr>
          <p:cNvSpPr>
            <a:spLocks noEditPoints="1"/>
          </p:cNvSpPr>
          <p:nvPr/>
        </p:nvSpPr>
        <p:spPr bwMode="auto">
          <a:xfrm>
            <a:off x="1554359" y="5364146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79BC-2673-4F8A-B104-6B59DFE59603}"/>
              </a:ext>
            </a:extLst>
          </p:cNvPr>
          <p:cNvSpPr/>
          <p:nvPr/>
        </p:nvSpPr>
        <p:spPr>
          <a:xfrm>
            <a:off x="2110361" y="5361892"/>
            <a:ext cx="9577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/>
              <a:t>AR </a:t>
            </a:r>
            <a:r>
              <a:rPr lang="ko-KR" altLang="en-US" dirty="0"/>
              <a:t>환경으로 인해 일어나는 </a:t>
            </a:r>
            <a:r>
              <a:rPr lang="en-US" altLang="ko-KR" dirty="0"/>
              <a:t>2D</a:t>
            </a:r>
            <a:r>
              <a:rPr lang="ko-KR" altLang="en-US" dirty="0"/>
              <a:t> 이미지의 왜곡현상을 해결하기 위해 보다 정확한 </a:t>
            </a:r>
            <a:r>
              <a:rPr lang="en-US" altLang="ko-KR" dirty="0"/>
              <a:t>Panoramic painting</a:t>
            </a:r>
            <a:r>
              <a:rPr lang="ko-KR" altLang="en-US" dirty="0"/>
              <a:t>의 전개도가 필요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327EB07-C4E3-46A5-BE9D-E75689D82344}"/>
              </a:ext>
            </a:extLst>
          </p:cNvPr>
          <p:cNvCxnSpPr>
            <a:cxnSpLocks/>
          </p:cNvCxnSpPr>
          <p:nvPr/>
        </p:nvCxnSpPr>
        <p:spPr>
          <a:xfrm rot="5400000">
            <a:off x="6096000" y="176534"/>
            <a:ext cx="0" cy="2124000"/>
          </a:xfrm>
          <a:prstGeom prst="line">
            <a:avLst/>
          </a:prstGeom>
          <a:ln>
            <a:solidFill>
              <a:srgbClr val="2C3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93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B2E68292-81A8-45D1-9847-CF3FDA8208A4}"/>
              </a:ext>
            </a:extLst>
          </p:cNvPr>
          <p:cNvSpPr>
            <a:spLocks noEditPoints="1"/>
          </p:cNvSpPr>
          <p:nvPr/>
        </p:nvSpPr>
        <p:spPr bwMode="auto">
          <a:xfrm>
            <a:off x="1546221" y="2345569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10EF1A-664E-4B72-B433-B37858134724}"/>
              </a:ext>
            </a:extLst>
          </p:cNvPr>
          <p:cNvSpPr/>
          <p:nvPr/>
        </p:nvSpPr>
        <p:spPr>
          <a:xfrm>
            <a:off x="2112030" y="2385118"/>
            <a:ext cx="830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주요관광지에 대한 </a:t>
            </a:r>
            <a:r>
              <a:rPr lang="en-US" altLang="ko-KR" dirty="0"/>
              <a:t>AR</a:t>
            </a:r>
            <a:r>
              <a:rPr lang="ko-KR" altLang="en-US" dirty="0"/>
              <a:t>을 이용한 가상 관광서비스 제공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FAA30-0721-43D0-AD59-CFC8D67F2D7A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연구개발결과의 기대효과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37B710C7-70C0-4B5E-8627-6500D517898B}"/>
              </a:ext>
            </a:extLst>
          </p:cNvPr>
          <p:cNvSpPr>
            <a:spLocks noEditPoints="1"/>
          </p:cNvSpPr>
          <p:nvPr/>
        </p:nvSpPr>
        <p:spPr bwMode="auto">
          <a:xfrm>
            <a:off x="1554359" y="385485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75A3B1-4994-4844-9031-7350C7A134DD}"/>
              </a:ext>
            </a:extLst>
          </p:cNvPr>
          <p:cNvSpPr/>
          <p:nvPr/>
        </p:nvSpPr>
        <p:spPr>
          <a:xfrm>
            <a:off x="2110361" y="3873505"/>
            <a:ext cx="9084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하나의 교육적 자료로 활용 가능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F2F8FE-0E3E-4CC9-9EC0-87D8494A4EC6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80D014E-BD1A-4EA6-A2DE-C8EBB5B2681A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AA061F8-6DF6-46BF-98A5-70F82D199501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68F7804-6BC9-4DA5-BA8E-EE3C02FA3386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6229276-F778-4752-B562-7FEED06D1673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8E5C87E-B4C4-4D7E-BD48-C17D32128B0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D08916C-100E-4104-B43F-AF4B8FF8A927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F76F952-9AB7-4ABD-A38E-AE4409CA721E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284E71E-8F3D-4315-898B-A4F6ABD6B72C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61539FE-7B86-4325-ADDA-9FE4EB8F9BBB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80113AE-5D7D-4715-8CA9-7F362964F9A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90B8572-35E5-4FCF-8626-C0D4C8D46AC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806FF9-AE50-4A5F-B483-F626C6A014E9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FFBF54D-0681-49B0-A4F9-CE4ADD911D2E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8F7388C-CE80-4C78-94AC-F0F3FACFAA5F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F7B618C-811E-4ED2-82BF-EC9D1612D750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FA54B6-B6EE-43A4-9BD2-4210BA1BCE18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4F7973-11CF-4250-B968-0B4D09067226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CB1BE50-65D9-4688-B086-7DAF7403CF55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5ADA301-C1A8-4B2A-8D92-2D32E146CE0B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1" name="Freeform 6">
            <a:extLst>
              <a:ext uri="{FF2B5EF4-FFF2-40B4-BE49-F238E27FC236}">
                <a16:creationId xmlns:a16="http://schemas.microsoft.com/office/drawing/2014/main" id="{E3822A48-746E-49D8-8067-D936A34644B8}"/>
              </a:ext>
            </a:extLst>
          </p:cNvPr>
          <p:cNvSpPr>
            <a:spLocks noEditPoints="1"/>
          </p:cNvSpPr>
          <p:nvPr/>
        </p:nvSpPr>
        <p:spPr bwMode="auto">
          <a:xfrm>
            <a:off x="1554359" y="5364146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79BC-2673-4F8A-B104-6B59DFE59603}"/>
              </a:ext>
            </a:extLst>
          </p:cNvPr>
          <p:cNvSpPr/>
          <p:nvPr/>
        </p:nvSpPr>
        <p:spPr>
          <a:xfrm>
            <a:off x="2110361" y="5361892"/>
            <a:ext cx="9577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/>
              <a:t>문화재청 및 각 관공서와 연계 가능 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327EB07-C4E3-46A5-BE9D-E75689D82344}"/>
              </a:ext>
            </a:extLst>
          </p:cNvPr>
          <p:cNvCxnSpPr>
            <a:cxnSpLocks/>
          </p:cNvCxnSpPr>
          <p:nvPr/>
        </p:nvCxnSpPr>
        <p:spPr>
          <a:xfrm rot="5400000">
            <a:off x="6096000" y="176534"/>
            <a:ext cx="0" cy="2124000"/>
          </a:xfrm>
          <a:prstGeom prst="line">
            <a:avLst/>
          </a:prstGeom>
          <a:ln>
            <a:solidFill>
              <a:srgbClr val="2C3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215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2992930" y="2975213"/>
            <a:ext cx="6402614" cy="90757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2C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연구개발 목적 및 연구개발의 필요성</a:t>
            </a:r>
          </a:p>
        </p:txBody>
      </p:sp>
      <p:sp>
        <p:nvSpPr>
          <p:cNvPr id="69" name="타원형 설명선 68"/>
          <p:cNvSpPr/>
          <p:nvPr/>
        </p:nvSpPr>
        <p:spPr>
          <a:xfrm>
            <a:off x="2531995" y="2521426"/>
            <a:ext cx="720000" cy="720000"/>
          </a:xfrm>
          <a:prstGeom prst="wedgeEllipseCallout">
            <a:avLst>
              <a:gd name="adj1" fmla="val 35611"/>
              <a:gd name="adj2" fmla="val 55444"/>
            </a:avLst>
          </a:prstGeom>
          <a:solidFill>
            <a:srgbClr val="C51B22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BC62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ko-KR" altLang="en-US" sz="2800" dirty="0">
              <a:solidFill>
                <a:srgbClr val="FBC628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3397944" y="2604245"/>
            <a:ext cx="854722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연구 목표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B1FB4CC-4910-44F5-AA61-078D32B10461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BB9389B-8E27-4BBB-B92A-2EDA9F1F216B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65F83B1-33C3-4601-A43A-708318389967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8B3C2DF-C6AB-46C8-8B94-FD6D38A4B002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762AAE3-79C2-4A7E-8C6E-8510DDE0EE6C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FFE117B-A9B1-4AF4-B1A3-60D6EF12205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7519129-0F5B-4B48-9113-1E240C44CD7F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2AD1CF6-0332-4223-8283-67D537269C4F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E3DD8C1-326D-4F52-B7AD-9FF61EB13028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9C37707-2BE5-40D9-9B24-CBE0BF661B99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201FFE8-881C-4706-BD81-83247B5F8AC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23878028-4479-4420-B23F-A4CF4D1DF60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A3E2302-9921-479E-8DD2-611AE520264D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C68E89C-163E-4686-AD30-642514489779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0A32EAB-8B48-4743-9668-3DCEA01223E4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C8FF6FD-25F0-4DC6-B3AE-272C16895923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4FDFB68-9737-4813-A2DB-0B90F70CFB52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6AB538A-9DD5-4D0A-923D-6822D5C83957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892477F-0FBC-43ED-A014-888959E6411A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2A2D01FE-4186-4166-A253-3D079EEC68AD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679DD6B-C0D0-45C6-9A54-AC7F76C538FF}"/>
              </a:ext>
            </a:extLst>
          </p:cNvPr>
          <p:cNvGrpSpPr/>
          <p:nvPr/>
        </p:nvGrpSpPr>
        <p:grpSpPr>
          <a:xfrm>
            <a:off x="-6610" y="6582371"/>
            <a:ext cx="12196053" cy="282203"/>
            <a:chOff x="-6610" y="6582371"/>
            <a:chExt cx="12196053" cy="282203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6F44CE9-44BE-4690-8E3A-351BEBB9B564}"/>
                </a:ext>
              </a:extLst>
            </p:cNvPr>
            <p:cNvGrpSpPr/>
            <p:nvPr/>
          </p:nvGrpSpPr>
          <p:grpSpPr>
            <a:xfrm rot="10800000">
              <a:off x="-2557" y="6686549"/>
              <a:ext cx="12192000" cy="178025"/>
              <a:chOff x="-2557" y="6423475"/>
              <a:chExt cx="12192000" cy="441100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55A81562-7FB6-4395-8BC4-DFB73E0E0BE9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C2C90E3-7D58-424E-8627-BEAA6441E39B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2AF84BA0-96D7-47B2-9EF1-2ADED8A5460B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D3264A0-DD12-4DDE-93E0-E1B4D9F26E67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D9B1054-CB06-482D-96B7-50098334265E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671FC47-635B-44AC-8099-B85432F71E48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26A05D53-B94E-4FBD-BED5-899EF6AED923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B2C1036-CC41-435D-84AA-EAB0D403A9D3}"/>
                </a:ext>
              </a:extLst>
            </p:cNvPr>
            <p:cNvGrpSpPr/>
            <p:nvPr/>
          </p:nvGrpSpPr>
          <p:grpSpPr>
            <a:xfrm>
              <a:off x="-6610" y="6582371"/>
              <a:ext cx="12196053" cy="103582"/>
              <a:chOff x="-6610" y="6582371"/>
              <a:chExt cx="12196053" cy="103582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25F0764-1D6E-4DFA-8E96-BE36A1F92224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5ADC4A9-A0D1-4748-AD9F-2B4C026CBF8F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B3AFB13-2024-4AA3-9EAE-778D1F3E23CC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35A3CCD-6FCE-4CA3-AFBB-D6D3991AFF5B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D8DD4C0-EAE8-4DA3-9280-58B951266866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BB926B5-316A-477D-B0D5-1D46F0544E58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EBE7647-0ADA-4BD6-986A-D82739AF37AD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E2445616-20AD-432C-8518-187E0255A856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45D8661-AD76-4B79-82F5-1B5DBF18FF0D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B638C95-860E-4562-8353-97507BF9E09C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717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/>
          <p:cNvSpPr/>
          <p:nvPr/>
        </p:nvSpPr>
        <p:spPr>
          <a:xfrm>
            <a:off x="952686" y="1664916"/>
            <a:ext cx="1697749" cy="383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연구개발의 목표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2E68292-81A8-45D1-9847-CF3FDA8208A4}"/>
              </a:ext>
            </a:extLst>
          </p:cNvPr>
          <p:cNvSpPr>
            <a:spLocks noEditPoints="1"/>
          </p:cNvSpPr>
          <p:nvPr/>
        </p:nvSpPr>
        <p:spPr bwMode="auto">
          <a:xfrm>
            <a:off x="1546221" y="2345569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10EF1A-664E-4B72-B433-B37858134724}"/>
              </a:ext>
            </a:extLst>
          </p:cNvPr>
          <p:cNvSpPr/>
          <p:nvPr/>
        </p:nvSpPr>
        <p:spPr>
          <a:xfrm>
            <a:off x="1914293" y="2234217"/>
            <a:ext cx="7506260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과거의 건물과 사건을 그 위치 그대로 증강현실로 구현하여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현실과 직접 비교할 수 있는 콘텐츠를 제작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FAA30-0721-43D0-AD59-CFC8D67F2D7A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연구 개요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37B710C7-70C0-4B5E-8627-6500D517898B}"/>
              </a:ext>
            </a:extLst>
          </p:cNvPr>
          <p:cNvSpPr>
            <a:spLocks noEditPoints="1"/>
          </p:cNvSpPr>
          <p:nvPr/>
        </p:nvSpPr>
        <p:spPr bwMode="auto">
          <a:xfrm>
            <a:off x="1546218" y="3351384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75A3B1-4994-4844-9031-7350C7A134DD}"/>
              </a:ext>
            </a:extLst>
          </p:cNvPr>
          <p:cNvSpPr/>
          <p:nvPr/>
        </p:nvSpPr>
        <p:spPr>
          <a:xfrm>
            <a:off x="2342869" y="3351384"/>
            <a:ext cx="8603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/>
              <a:t>광화문 거리에서 과거의 모습과 현실의 모습을 사용자가 직접 비교하며 관람</a:t>
            </a:r>
          </a:p>
        </p:txBody>
      </p:sp>
      <p:sp>
        <p:nvSpPr>
          <p:cNvPr id="23" name="모서리가 둥근 직사각형 82">
            <a:extLst>
              <a:ext uri="{FF2B5EF4-FFF2-40B4-BE49-F238E27FC236}">
                <a16:creationId xmlns:a16="http://schemas.microsoft.com/office/drawing/2014/main" id="{75854D5E-05FA-478A-B7DE-747BDFE07367}"/>
              </a:ext>
            </a:extLst>
          </p:cNvPr>
          <p:cNvSpPr/>
          <p:nvPr/>
        </p:nvSpPr>
        <p:spPr>
          <a:xfrm>
            <a:off x="952684" y="4254270"/>
            <a:ext cx="1697751" cy="383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연구개발의 필요성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F2F8FE-0E3E-4CC9-9EC0-87D8494A4EC6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80D014E-BD1A-4EA6-A2DE-C8EBB5B2681A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AA061F8-6DF6-46BF-98A5-70F82D199501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68F7804-6BC9-4DA5-BA8E-EE3C02FA3386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6229276-F778-4752-B562-7FEED06D1673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8E5C87E-B4C4-4D7E-BD48-C17D32128B0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D08916C-100E-4104-B43F-AF4B8FF8A927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F76F952-9AB7-4ABD-A38E-AE4409CA721E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284E71E-8F3D-4315-898B-A4F6ABD6B72C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61539FE-7B86-4325-ADDA-9FE4EB8F9BBB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80113AE-5D7D-4715-8CA9-7F362964F9A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90B8572-35E5-4FCF-8626-C0D4C8D46AC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806FF9-AE50-4A5F-B483-F626C6A014E9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FFBF54D-0681-49B0-A4F9-CE4ADD911D2E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8F7388C-CE80-4C78-94AC-F0F3FACFAA5F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F7B618C-811E-4ED2-82BF-EC9D1612D750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FA54B6-B6EE-43A4-9BD2-4210BA1BCE18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4F7973-11CF-4250-B968-0B4D09067226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CB1BE50-65D9-4688-B086-7DAF7403CF55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5ADA301-C1A8-4B2A-8D92-2D32E146CE0B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D20AEB6-3A89-4D27-9380-7BC260B5250D}"/>
              </a:ext>
            </a:extLst>
          </p:cNvPr>
          <p:cNvSpPr/>
          <p:nvPr/>
        </p:nvSpPr>
        <p:spPr>
          <a:xfrm>
            <a:off x="2342869" y="4930811"/>
            <a:ext cx="8455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/>
              <a:t>과거의 건물과 사건을 재현하기는 현실적으로 어렵기 때문에 증강현실로 구현</a:t>
            </a: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87B98325-717A-42D7-ADA6-9BA27948D410}"/>
              </a:ext>
            </a:extLst>
          </p:cNvPr>
          <p:cNvSpPr>
            <a:spLocks noEditPoints="1"/>
          </p:cNvSpPr>
          <p:nvPr/>
        </p:nvSpPr>
        <p:spPr bwMode="auto">
          <a:xfrm>
            <a:off x="1546219" y="4930811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91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9409" y="4326545"/>
            <a:ext cx="2937045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백성들의 목소리가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모이는 장소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277801" y="4326545"/>
            <a:ext cx="2187633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각종 시위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집회의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주요지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DD7938-4D86-4AC3-AF23-517594809A06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FED14C4-C8F3-4598-9265-A7C4E41A7D45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506D908-12EA-4541-BA7C-8CD56999AF2F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E65725C-3957-40DB-A442-C6D2D5E64AB6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D8E62F0-A430-4503-AD92-FB6DE4BA70A1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AABF0F3-7A1C-47F7-8F4B-6BEC50BFAB03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B58CD44-D9F6-46FC-B685-07CBBEE915B9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3322273-9819-4C20-8B94-2375C2FA770D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827C8DA-6BB6-458A-B299-C3BF3DC29759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56F15A3-4991-4605-8163-D68CEF01417E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3B2CE85-40E8-43A7-BF93-7BA855FF24C8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EF2E008-41D0-48D2-980A-05FC5A12B497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F6F9EAD-060E-46BE-A1E1-6E5439FB5455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1F850FB-E8D9-48A3-91F7-F95058608DB2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E42A1C4-39DF-478D-A439-72A5AE4FE518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73017AD-BC26-4C5E-B883-26209E0507EE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E1559E4-15D0-40E9-8CA2-6DF93621571E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AD20039-37DA-4FA7-895C-3191E2E4AEF1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D4C5AD9-F260-401C-8AB5-5346503CDD91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84EB966-F797-4E02-9CFF-FE8DD262F244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11592F1-6B66-48BA-B615-CC8311447230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관광지 선정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AD4818F-B802-43F8-B9F0-FB284F1754E0}"/>
              </a:ext>
            </a:extLst>
          </p:cNvPr>
          <p:cNvSpPr/>
          <p:nvPr/>
        </p:nvSpPr>
        <p:spPr>
          <a:xfrm>
            <a:off x="3129626" y="5755336"/>
            <a:ext cx="6039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역사적 의미가 이어져오고 있는 상징적인 장소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FE6B35A-7065-4473-B726-C5DC6C16A64C}"/>
              </a:ext>
            </a:extLst>
          </p:cNvPr>
          <p:cNvSpPr/>
          <p:nvPr/>
        </p:nvSpPr>
        <p:spPr>
          <a:xfrm>
            <a:off x="8437814" y="2253974"/>
            <a:ext cx="1800000" cy="180000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2C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183AFF-4A65-41A0-B6E0-375C797A0ED3}"/>
              </a:ext>
            </a:extLst>
          </p:cNvPr>
          <p:cNvSpPr/>
          <p:nvPr/>
        </p:nvSpPr>
        <p:spPr>
          <a:xfrm>
            <a:off x="8559483" y="4259347"/>
            <a:ext cx="1556662" cy="50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광화문 광장</a:t>
            </a:r>
          </a:p>
        </p:txBody>
      </p:sp>
      <p:sp>
        <p:nvSpPr>
          <p:cNvPr id="52" name="모서리가 둥근 직사각형 38">
            <a:extLst>
              <a:ext uri="{FF2B5EF4-FFF2-40B4-BE49-F238E27FC236}">
                <a16:creationId xmlns:a16="http://schemas.microsoft.com/office/drawing/2014/main" id="{67A723CD-01D6-49DA-9DF6-2C52A24F363E}"/>
              </a:ext>
            </a:extLst>
          </p:cNvPr>
          <p:cNvSpPr/>
          <p:nvPr/>
        </p:nvSpPr>
        <p:spPr>
          <a:xfrm>
            <a:off x="6977948" y="3013517"/>
            <a:ext cx="553677" cy="59490"/>
          </a:xfrm>
          <a:prstGeom prst="roundRect">
            <a:avLst>
              <a:gd name="adj" fmla="val 50000"/>
            </a:avLst>
          </a:prstGeom>
          <a:solidFill>
            <a:srgbClr val="2C3265"/>
          </a:solidFill>
          <a:ln w="19050">
            <a:solidFill>
              <a:srgbClr val="2C32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3" name="모서리가 둥근 직사각형 39">
            <a:extLst>
              <a:ext uri="{FF2B5EF4-FFF2-40B4-BE49-F238E27FC236}">
                <a16:creationId xmlns:a16="http://schemas.microsoft.com/office/drawing/2014/main" id="{B22B9380-24EE-480B-86CC-64F03AF03348}"/>
              </a:ext>
            </a:extLst>
          </p:cNvPr>
          <p:cNvSpPr/>
          <p:nvPr/>
        </p:nvSpPr>
        <p:spPr>
          <a:xfrm>
            <a:off x="6977947" y="3127821"/>
            <a:ext cx="553677" cy="59490"/>
          </a:xfrm>
          <a:prstGeom prst="roundRect">
            <a:avLst>
              <a:gd name="adj" fmla="val 50000"/>
            </a:avLst>
          </a:prstGeom>
          <a:solidFill>
            <a:srgbClr val="2C3265"/>
          </a:solidFill>
          <a:ln w="19050">
            <a:solidFill>
              <a:srgbClr val="2C32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2B41D8F-395B-4E78-B605-B2D0F2C5EA68}"/>
              </a:ext>
            </a:extLst>
          </p:cNvPr>
          <p:cNvSpPr/>
          <p:nvPr/>
        </p:nvSpPr>
        <p:spPr>
          <a:xfrm>
            <a:off x="1599865" y="2253974"/>
            <a:ext cx="1800000" cy="18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2C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389BCC3-D22C-4014-89B5-9F44C8C51D72}"/>
              </a:ext>
            </a:extLst>
          </p:cNvPr>
          <p:cNvSpPr/>
          <p:nvPr/>
        </p:nvSpPr>
        <p:spPr>
          <a:xfrm>
            <a:off x="4471619" y="2253974"/>
            <a:ext cx="1800000" cy="18000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2C3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모서리가 둥근 직사각형 36">
            <a:extLst>
              <a:ext uri="{FF2B5EF4-FFF2-40B4-BE49-F238E27FC236}">
                <a16:creationId xmlns:a16="http://schemas.microsoft.com/office/drawing/2014/main" id="{1C8411BF-2007-4AA2-972D-5AC966E6624E}"/>
              </a:ext>
            </a:extLst>
          </p:cNvPr>
          <p:cNvSpPr/>
          <p:nvPr/>
        </p:nvSpPr>
        <p:spPr>
          <a:xfrm>
            <a:off x="3631761" y="3124229"/>
            <a:ext cx="553677" cy="59490"/>
          </a:xfrm>
          <a:prstGeom prst="roundRect">
            <a:avLst>
              <a:gd name="adj" fmla="val 50000"/>
            </a:avLst>
          </a:prstGeom>
          <a:solidFill>
            <a:srgbClr val="2C3265"/>
          </a:solidFill>
          <a:ln w="19050">
            <a:solidFill>
              <a:srgbClr val="2C32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9" name="모서리가 둥근 직사각형 37">
            <a:extLst>
              <a:ext uri="{FF2B5EF4-FFF2-40B4-BE49-F238E27FC236}">
                <a16:creationId xmlns:a16="http://schemas.microsoft.com/office/drawing/2014/main" id="{8079D8F2-DACE-4A96-8CD9-492A7ADEFD2A}"/>
              </a:ext>
            </a:extLst>
          </p:cNvPr>
          <p:cNvSpPr/>
          <p:nvPr/>
        </p:nvSpPr>
        <p:spPr>
          <a:xfrm rot="5400000">
            <a:off x="3631760" y="3124229"/>
            <a:ext cx="553677" cy="59490"/>
          </a:xfrm>
          <a:prstGeom prst="roundRect">
            <a:avLst>
              <a:gd name="adj" fmla="val 50000"/>
            </a:avLst>
          </a:prstGeom>
          <a:solidFill>
            <a:srgbClr val="2C3265"/>
          </a:solidFill>
          <a:ln w="19050">
            <a:solidFill>
              <a:srgbClr val="2C32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1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/>
          <p:cNvSpPr/>
          <p:nvPr/>
        </p:nvSpPr>
        <p:spPr>
          <a:xfrm>
            <a:off x="952686" y="1664916"/>
            <a:ext cx="1555147" cy="383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현재 상황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FAA30-0721-43D0-AD59-CFC8D67F2D7A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연구 방향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F2F8FE-0E3E-4CC9-9EC0-87D8494A4EC6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80D014E-BD1A-4EA6-A2DE-C8EBB5B2681A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AA061F8-6DF6-46BF-98A5-70F82D199501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68F7804-6BC9-4DA5-BA8E-EE3C02FA3386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6229276-F778-4752-B562-7FEED06D1673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8E5C87E-B4C4-4D7E-BD48-C17D32128B0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D08916C-100E-4104-B43F-AF4B8FF8A927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F76F952-9AB7-4ABD-A38E-AE4409CA721E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284E71E-8F3D-4315-898B-A4F6ABD6B72C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61539FE-7B86-4325-ADDA-9FE4EB8F9BBB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80113AE-5D7D-4715-8CA9-7F362964F9A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90B8572-35E5-4FCF-8626-C0D4C8D46AC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806FF9-AE50-4A5F-B483-F626C6A014E9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FFBF54D-0681-49B0-A4F9-CE4ADD911D2E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8F7388C-CE80-4C78-94AC-F0F3FACFAA5F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F7B618C-811E-4ED2-82BF-EC9D1612D750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FA54B6-B6EE-43A4-9BD2-4210BA1BCE18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4F7973-11CF-4250-B968-0B4D09067226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CB1BE50-65D9-4688-B086-7DAF7403CF55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5ADA301-C1A8-4B2A-8D92-2D32E146CE0B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795255F-5184-4185-9CEA-25421ADEB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45" y="3076575"/>
            <a:ext cx="8801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6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/>
          <p:cNvSpPr/>
          <p:nvPr/>
        </p:nvSpPr>
        <p:spPr>
          <a:xfrm>
            <a:off x="952686" y="1664916"/>
            <a:ext cx="1555147" cy="383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현재 상황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FAA30-0721-43D0-AD59-CFC8D67F2D7A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연구 방향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F2F8FE-0E3E-4CC9-9EC0-87D8494A4EC6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80D014E-BD1A-4EA6-A2DE-C8EBB5B2681A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AA061F8-6DF6-46BF-98A5-70F82D199501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68F7804-6BC9-4DA5-BA8E-EE3C02FA3386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6229276-F778-4752-B562-7FEED06D1673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8E5C87E-B4C4-4D7E-BD48-C17D32128B0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D08916C-100E-4104-B43F-AF4B8FF8A927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F76F952-9AB7-4ABD-A38E-AE4409CA721E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284E71E-8F3D-4315-898B-A4F6ABD6B72C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61539FE-7B86-4325-ADDA-9FE4EB8F9BBB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80113AE-5D7D-4715-8CA9-7F362964F9A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90B8572-35E5-4FCF-8626-C0D4C8D46AC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806FF9-AE50-4A5F-B483-F626C6A014E9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FFBF54D-0681-49B0-A4F9-CE4ADD911D2E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8F7388C-CE80-4C78-94AC-F0F3FACFAA5F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F7B618C-811E-4ED2-82BF-EC9D1612D750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FA54B6-B6EE-43A4-9BD2-4210BA1BCE18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4F7973-11CF-4250-B968-0B4D09067226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CB1BE50-65D9-4688-B086-7DAF7403CF55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5ADA301-C1A8-4B2A-8D92-2D32E146CE0B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graphicFrame>
        <p:nvGraphicFramePr>
          <p:cNvPr id="35" name="차트 34">
            <a:extLst>
              <a:ext uri="{FF2B5EF4-FFF2-40B4-BE49-F238E27FC236}">
                <a16:creationId xmlns:a16="http://schemas.microsoft.com/office/drawing/2014/main" id="{B84A233B-55FA-4AB4-BBDE-8A724A4CD7FF}"/>
              </a:ext>
            </a:extLst>
          </p:cNvPr>
          <p:cNvGraphicFramePr/>
          <p:nvPr/>
        </p:nvGraphicFramePr>
        <p:xfrm>
          <a:off x="889299" y="2984928"/>
          <a:ext cx="5568651" cy="3616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" name="타원 35">
            <a:extLst>
              <a:ext uri="{FF2B5EF4-FFF2-40B4-BE49-F238E27FC236}">
                <a16:creationId xmlns:a16="http://schemas.microsoft.com/office/drawing/2014/main" id="{46BC68B4-CE6C-4FC3-A434-6BCC76344581}"/>
              </a:ext>
            </a:extLst>
          </p:cNvPr>
          <p:cNvSpPr/>
          <p:nvPr/>
        </p:nvSpPr>
        <p:spPr>
          <a:xfrm>
            <a:off x="7322111" y="3225443"/>
            <a:ext cx="187885" cy="187885"/>
          </a:xfrm>
          <a:prstGeom prst="ellipse">
            <a:avLst/>
          </a:prstGeom>
          <a:solidFill>
            <a:srgbClr val="C51B22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000" dirty="0">
              <a:solidFill>
                <a:srgbClr val="772F9C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BD6468-443F-40AC-8541-A13216981FFD}"/>
              </a:ext>
            </a:extLst>
          </p:cNvPr>
          <p:cNvSpPr/>
          <p:nvPr/>
        </p:nvSpPr>
        <p:spPr>
          <a:xfrm>
            <a:off x="7746336" y="3012438"/>
            <a:ext cx="289944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충무공 동상 및 분수광장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29.7%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8" name="타원형 설명선 28">
            <a:extLst>
              <a:ext uri="{FF2B5EF4-FFF2-40B4-BE49-F238E27FC236}">
                <a16:creationId xmlns:a16="http://schemas.microsoft.com/office/drawing/2014/main" id="{5338A5C6-BCCA-413B-B54A-EC3549491191}"/>
              </a:ext>
            </a:extLst>
          </p:cNvPr>
          <p:cNvSpPr/>
          <p:nvPr/>
        </p:nvSpPr>
        <p:spPr>
          <a:xfrm>
            <a:off x="1546222" y="3024883"/>
            <a:ext cx="426010" cy="426010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rgbClr val="C51B22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srgbClr val="EEE8D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01</a:t>
            </a:r>
            <a:endParaRPr lang="ko-KR" altLang="en-US" sz="2000" dirty="0">
              <a:solidFill>
                <a:srgbClr val="EEE8DF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9" name="타원형 설명선 43">
            <a:extLst>
              <a:ext uri="{FF2B5EF4-FFF2-40B4-BE49-F238E27FC236}">
                <a16:creationId xmlns:a16="http://schemas.microsoft.com/office/drawing/2014/main" id="{6B53F39A-E976-4ED6-8BBF-C62ED9FC639D}"/>
              </a:ext>
            </a:extLst>
          </p:cNvPr>
          <p:cNvSpPr/>
          <p:nvPr/>
        </p:nvSpPr>
        <p:spPr>
          <a:xfrm>
            <a:off x="5617797" y="3755655"/>
            <a:ext cx="426010" cy="426010"/>
          </a:xfrm>
          <a:prstGeom prst="wedgeEllipseCallout">
            <a:avLst>
              <a:gd name="adj1" fmla="val -883"/>
              <a:gd name="adj2" fmla="val 66848"/>
            </a:avLst>
          </a:prstGeom>
          <a:solidFill>
            <a:srgbClr val="FBC628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>
                <a:solidFill>
                  <a:srgbClr val="2C326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03</a:t>
            </a:r>
            <a:endParaRPr lang="ko-KR" altLang="en-US" sz="2000" dirty="0">
              <a:solidFill>
                <a:srgbClr val="2C326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C00C605-92D0-4D5F-84DE-428F0C0907E3}"/>
              </a:ext>
            </a:extLst>
          </p:cNvPr>
          <p:cNvSpPr/>
          <p:nvPr/>
        </p:nvSpPr>
        <p:spPr>
          <a:xfrm>
            <a:off x="7322111" y="4408157"/>
            <a:ext cx="187885" cy="187885"/>
          </a:xfrm>
          <a:prstGeom prst="ellipse">
            <a:avLst/>
          </a:prstGeom>
          <a:solidFill>
            <a:srgbClr val="FBC628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2000" dirty="0">
              <a:solidFill>
                <a:srgbClr val="772F9C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C72AEFB-EFA1-4255-A7AC-9DA5A52BBA29}"/>
              </a:ext>
            </a:extLst>
          </p:cNvPr>
          <p:cNvSpPr/>
          <p:nvPr/>
        </p:nvSpPr>
        <p:spPr>
          <a:xfrm>
            <a:off x="7746336" y="4218620"/>
            <a:ext cx="2899442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광화문 전면 광장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21.3%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79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/>
          <p:cNvSpPr/>
          <p:nvPr/>
        </p:nvSpPr>
        <p:spPr>
          <a:xfrm>
            <a:off x="952686" y="1664916"/>
            <a:ext cx="1555147" cy="383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현재 상황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FAA30-0721-43D0-AD59-CFC8D67F2D7A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연구 방향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F2F8FE-0E3E-4CC9-9EC0-87D8494A4EC6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80D014E-BD1A-4EA6-A2DE-C8EBB5B2681A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AA061F8-6DF6-46BF-98A5-70F82D199501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68F7804-6BC9-4DA5-BA8E-EE3C02FA3386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6229276-F778-4752-B562-7FEED06D1673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8E5C87E-B4C4-4D7E-BD48-C17D32128B0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D08916C-100E-4104-B43F-AF4B8FF8A927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F76F952-9AB7-4ABD-A38E-AE4409CA721E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284E71E-8F3D-4315-898B-A4F6ABD6B72C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61539FE-7B86-4325-ADDA-9FE4EB8F9BBB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80113AE-5D7D-4715-8CA9-7F362964F9A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90B8572-35E5-4FCF-8626-C0D4C8D46AC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806FF9-AE50-4A5F-B483-F626C6A014E9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FFBF54D-0681-49B0-A4F9-CE4ADD911D2E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8F7388C-CE80-4C78-94AC-F0F3FACFAA5F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F7B618C-811E-4ED2-82BF-EC9D1612D750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FA54B6-B6EE-43A4-9BD2-4210BA1BCE18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4F7973-11CF-4250-B968-0B4D09067226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CB1BE50-65D9-4688-B086-7DAF7403CF55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5ADA301-C1A8-4B2A-8D92-2D32E146CE0B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C041615-4293-4A4B-AD75-954DA41E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65" y="2954709"/>
            <a:ext cx="8524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8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/>
          <p:cNvSpPr/>
          <p:nvPr/>
        </p:nvSpPr>
        <p:spPr>
          <a:xfrm>
            <a:off x="952686" y="1664916"/>
            <a:ext cx="1555147" cy="383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현재 상황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2E68292-81A8-45D1-9847-CF3FDA8208A4}"/>
              </a:ext>
            </a:extLst>
          </p:cNvPr>
          <p:cNvSpPr>
            <a:spLocks noEditPoints="1"/>
          </p:cNvSpPr>
          <p:nvPr/>
        </p:nvSpPr>
        <p:spPr bwMode="auto">
          <a:xfrm>
            <a:off x="1546221" y="2345569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10EF1A-664E-4B72-B433-B37858134724}"/>
              </a:ext>
            </a:extLst>
          </p:cNvPr>
          <p:cNvSpPr/>
          <p:nvPr/>
        </p:nvSpPr>
        <p:spPr>
          <a:xfrm>
            <a:off x="2342869" y="2345569"/>
            <a:ext cx="830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국내 주요 역사적 장소에 대한 관심유도 및 흥미를 제공할 수 있는 </a:t>
            </a:r>
            <a:r>
              <a:rPr lang="ko-KR" altLang="en-U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플렛폼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필요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FAA30-0721-43D0-AD59-CFC8D67F2D7A}"/>
              </a:ext>
            </a:extLst>
          </p:cNvPr>
          <p:cNvSpPr/>
          <p:nvPr/>
        </p:nvSpPr>
        <p:spPr>
          <a:xfrm>
            <a:off x="3361765" y="472117"/>
            <a:ext cx="5468469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rgbClr val="2C3265"/>
                </a:solidFill>
              </a:rPr>
              <a:t>연구 방향</a:t>
            </a:r>
            <a:endParaRPr lang="en-US" altLang="ko-KR" sz="2800" b="1" dirty="0">
              <a:solidFill>
                <a:srgbClr val="2C3265"/>
              </a:solidFill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37B710C7-70C0-4B5E-8627-6500D517898B}"/>
              </a:ext>
            </a:extLst>
          </p:cNvPr>
          <p:cNvSpPr>
            <a:spLocks noEditPoints="1"/>
          </p:cNvSpPr>
          <p:nvPr/>
        </p:nvSpPr>
        <p:spPr bwMode="auto">
          <a:xfrm>
            <a:off x="1546221" y="3011311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75A3B1-4994-4844-9031-7350C7A134DD}"/>
              </a:ext>
            </a:extLst>
          </p:cNvPr>
          <p:cNvSpPr/>
          <p:nvPr/>
        </p:nvSpPr>
        <p:spPr>
          <a:xfrm>
            <a:off x="2342870" y="3010184"/>
            <a:ext cx="7506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과거의 모습을 손쉽게 볼 수 있는 매체 필요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모서리가 둥근 직사각형 82">
            <a:extLst>
              <a:ext uri="{FF2B5EF4-FFF2-40B4-BE49-F238E27FC236}">
                <a16:creationId xmlns:a16="http://schemas.microsoft.com/office/drawing/2014/main" id="{75854D5E-05FA-478A-B7DE-747BDFE07367}"/>
              </a:ext>
            </a:extLst>
          </p:cNvPr>
          <p:cNvSpPr/>
          <p:nvPr/>
        </p:nvSpPr>
        <p:spPr>
          <a:xfrm>
            <a:off x="952684" y="4254270"/>
            <a:ext cx="1555147" cy="3831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2C3265"/>
            </a:solidFill>
          </a:ln>
          <a:effectLst>
            <a:outerShdw dist="25400" dir="2700000" algn="tl" rotWithShape="0">
              <a:srgbClr val="2C326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연구 포인트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FF2F8FE-0E3E-4CC9-9EC0-87D8494A4EC6}"/>
              </a:ext>
            </a:extLst>
          </p:cNvPr>
          <p:cNvGrpSpPr/>
          <p:nvPr/>
        </p:nvGrpSpPr>
        <p:grpSpPr>
          <a:xfrm>
            <a:off x="-10663" y="0"/>
            <a:ext cx="12196053" cy="283483"/>
            <a:chOff x="-10663" y="0"/>
            <a:chExt cx="12196053" cy="28348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80D014E-BD1A-4EA6-A2DE-C8EBB5B2681A}"/>
                </a:ext>
              </a:extLst>
            </p:cNvPr>
            <p:cNvGrpSpPr/>
            <p:nvPr/>
          </p:nvGrpSpPr>
          <p:grpSpPr>
            <a:xfrm rot="10800000">
              <a:off x="-10663" y="179901"/>
              <a:ext cx="12196053" cy="103582"/>
              <a:chOff x="-6610" y="6582371"/>
              <a:chExt cx="12196053" cy="103582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FAA061F8-6DF6-46BF-98A5-70F82D199501}"/>
                  </a:ext>
                </a:extLst>
              </p:cNvPr>
              <p:cNvSpPr/>
              <p:nvPr/>
            </p:nvSpPr>
            <p:spPr>
              <a:xfrm rot="10800000">
                <a:off x="6724388" y="6582371"/>
                <a:ext cx="2599619" cy="102987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68F7804-6BC9-4DA5-BA8E-EE3C02FA3386}"/>
                  </a:ext>
                </a:extLst>
              </p:cNvPr>
              <p:cNvSpPr/>
              <p:nvPr/>
            </p:nvSpPr>
            <p:spPr>
              <a:xfrm rot="10800000">
                <a:off x="9320858" y="6582371"/>
                <a:ext cx="1491783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6229276-F778-4752-B562-7FEED06D1673}"/>
                  </a:ext>
                </a:extLst>
              </p:cNvPr>
              <p:cNvSpPr/>
              <p:nvPr/>
            </p:nvSpPr>
            <p:spPr>
              <a:xfrm rot="10800000">
                <a:off x="10819704" y="6582371"/>
                <a:ext cx="939554" cy="103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8E5C87E-B4C4-4D7E-BD48-C17D32128B0A}"/>
                  </a:ext>
                </a:extLst>
              </p:cNvPr>
              <p:cNvSpPr/>
              <p:nvPr/>
            </p:nvSpPr>
            <p:spPr>
              <a:xfrm rot="10800000">
                <a:off x="-6610" y="6582371"/>
                <a:ext cx="237549" cy="103582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D08916C-100E-4104-B43F-AF4B8FF8A927}"/>
                  </a:ext>
                </a:extLst>
              </p:cNvPr>
              <p:cNvSpPr/>
              <p:nvPr/>
            </p:nvSpPr>
            <p:spPr>
              <a:xfrm rot="10800000">
                <a:off x="5502199" y="6582371"/>
                <a:ext cx="1222188" cy="102987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F76F952-9AB7-4ABD-A38E-AE4409CA721E}"/>
                  </a:ext>
                </a:extLst>
              </p:cNvPr>
              <p:cNvSpPr/>
              <p:nvPr/>
            </p:nvSpPr>
            <p:spPr>
              <a:xfrm rot="10800000">
                <a:off x="11767786" y="6582371"/>
                <a:ext cx="421657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284E71E-8F3D-4315-898B-A4F6ABD6B72C}"/>
                  </a:ext>
                </a:extLst>
              </p:cNvPr>
              <p:cNvSpPr/>
              <p:nvPr/>
            </p:nvSpPr>
            <p:spPr>
              <a:xfrm rot="10800000">
                <a:off x="3268513" y="6582371"/>
                <a:ext cx="2233684" cy="102987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61539FE-7B86-4325-ADDA-9FE4EB8F9BBB}"/>
                  </a:ext>
                </a:extLst>
              </p:cNvPr>
              <p:cNvSpPr/>
              <p:nvPr/>
            </p:nvSpPr>
            <p:spPr>
              <a:xfrm rot="10800000">
                <a:off x="1683540" y="6582371"/>
                <a:ext cx="1584973" cy="102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D80113AE-5D7D-4715-8CA9-7F362964F9AF}"/>
                  </a:ext>
                </a:extLst>
              </p:cNvPr>
              <p:cNvSpPr/>
              <p:nvPr/>
            </p:nvSpPr>
            <p:spPr>
              <a:xfrm rot="10800000">
                <a:off x="871531" y="6582371"/>
                <a:ext cx="812009" cy="103582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90B8572-35E5-4FCF-8626-C0D4C8D46AC9}"/>
                  </a:ext>
                </a:extLst>
              </p:cNvPr>
              <p:cNvSpPr/>
              <p:nvPr/>
            </p:nvSpPr>
            <p:spPr>
              <a:xfrm rot="10800000">
                <a:off x="223907" y="6582371"/>
                <a:ext cx="758571" cy="103582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806FF9-AE50-4A5F-B483-F626C6A014E9}"/>
                </a:ext>
              </a:extLst>
            </p:cNvPr>
            <p:cNvGrpSpPr/>
            <p:nvPr/>
          </p:nvGrpSpPr>
          <p:grpSpPr>
            <a:xfrm>
              <a:off x="-6610" y="0"/>
              <a:ext cx="12192000" cy="178025"/>
              <a:chOff x="-2557" y="6423475"/>
              <a:chExt cx="12192000" cy="441100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FFBF54D-0681-49B0-A4F9-CE4ADD911D2E}"/>
                  </a:ext>
                </a:extLst>
              </p:cNvPr>
              <p:cNvSpPr/>
              <p:nvPr/>
            </p:nvSpPr>
            <p:spPr>
              <a:xfrm>
                <a:off x="936996" y="6426425"/>
                <a:ext cx="2740908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8F7388C-CE80-4C78-94AC-F0F3FACFAA5F}"/>
                  </a:ext>
                </a:extLst>
              </p:cNvPr>
              <p:cNvSpPr/>
              <p:nvPr/>
            </p:nvSpPr>
            <p:spPr>
              <a:xfrm>
                <a:off x="10802463" y="6426425"/>
                <a:ext cx="1386980" cy="438150"/>
              </a:xfrm>
              <a:prstGeom prst="rect">
                <a:avLst/>
              </a:prstGeom>
              <a:solidFill>
                <a:srgbClr val="C51B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F7B618C-811E-4ED2-82BF-EC9D1612D750}"/>
                  </a:ext>
                </a:extLst>
              </p:cNvPr>
              <p:cNvSpPr/>
              <p:nvPr/>
            </p:nvSpPr>
            <p:spPr>
              <a:xfrm>
                <a:off x="3677905" y="6423475"/>
                <a:ext cx="2314744" cy="438150"/>
              </a:xfrm>
              <a:prstGeom prst="rect">
                <a:avLst/>
              </a:prstGeom>
              <a:solidFill>
                <a:srgbClr val="2C32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FA54B6-B6EE-43A4-9BD2-4210BA1BCE18}"/>
                  </a:ext>
                </a:extLst>
              </p:cNvPr>
              <p:cNvSpPr/>
              <p:nvPr/>
            </p:nvSpPr>
            <p:spPr>
              <a:xfrm>
                <a:off x="5992648" y="6426425"/>
                <a:ext cx="1503915" cy="438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84F7973-11CF-4250-B968-0B4D09067226}"/>
                  </a:ext>
                </a:extLst>
              </p:cNvPr>
              <p:cNvSpPr/>
              <p:nvPr/>
            </p:nvSpPr>
            <p:spPr>
              <a:xfrm>
                <a:off x="-2557" y="6426425"/>
                <a:ext cx="1005670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CB1BE50-65D9-4688-B086-7DAF7403CF55}"/>
                  </a:ext>
                </a:extLst>
              </p:cNvPr>
              <p:cNvSpPr/>
              <p:nvPr/>
            </p:nvSpPr>
            <p:spPr>
              <a:xfrm>
                <a:off x="7496563" y="6426425"/>
                <a:ext cx="1149579" cy="438150"/>
              </a:xfrm>
              <a:prstGeom prst="rect">
                <a:avLst/>
              </a:prstGeom>
              <a:solidFill>
                <a:srgbClr val="6649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5ADA301-C1A8-4B2A-8D92-2D32E146CE0B}"/>
                  </a:ext>
                </a:extLst>
              </p:cNvPr>
              <p:cNvSpPr/>
              <p:nvPr/>
            </p:nvSpPr>
            <p:spPr>
              <a:xfrm>
                <a:off x="8646142" y="6426425"/>
                <a:ext cx="2156321" cy="438150"/>
              </a:xfrm>
              <a:prstGeom prst="rect">
                <a:avLst/>
              </a:prstGeom>
              <a:solidFill>
                <a:srgbClr val="FBC6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C51B22"/>
                  </a:solidFill>
                </a:endParaRPr>
              </a:p>
            </p:txBody>
          </p:sp>
        </p:grpSp>
      </p:grpSp>
      <p:sp>
        <p:nvSpPr>
          <p:cNvPr id="31" name="Freeform 6">
            <a:extLst>
              <a:ext uri="{FF2B5EF4-FFF2-40B4-BE49-F238E27FC236}">
                <a16:creationId xmlns:a16="http://schemas.microsoft.com/office/drawing/2014/main" id="{E3822A48-746E-49D8-8067-D936A34644B8}"/>
              </a:ext>
            </a:extLst>
          </p:cNvPr>
          <p:cNvSpPr>
            <a:spLocks noEditPoints="1"/>
          </p:cNvSpPr>
          <p:nvPr/>
        </p:nvSpPr>
        <p:spPr bwMode="auto">
          <a:xfrm>
            <a:off x="1546221" y="4920764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DE79BC-2673-4F8A-B104-6B59DFE59603}"/>
              </a:ext>
            </a:extLst>
          </p:cNvPr>
          <p:cNvSpPr/>
          <p:nvPr/>
        </p:nvSpPr>
        <p:spPr>
          <a:xfrm>
            <a:off x="2342869" y="4918885"/>
            <a:ext cx="8302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광화문을 지나가는 누구나 직관적으로 파악 가능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DF12ABA4-9C8A-4282-A34B-548E80415CB0}"/>
              </a:ext>
            </a:extLst>
          </p:cNvPr>
          <p:cNvSpPr>
            <a:spLocks noEditPoints="1"/>
          </p:cNvSpPr>
          <p:nvPr/>
        </p:nvSpPr>
        <p:spPr bwMode="auto">
          <a:xfrm>
            <a:off x="1546221" y="5583500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2C326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D483F2-208A-43B9-9DD5-EDC4F0FE2C51}"/>
              </a:ext>
            </a:extLst>
          </p:cNvPr>
          <p:cNvSpPr/>
          <p:nvPr/>
        </p:nvSpPr>
        <p:spPr>
          <a:xfrm>
            <a:off x="2342870" y="5583500"/>
            <a:ext cx="7506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흥미유발을 위한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AR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연출 기법 연구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827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809</Words>
  <Application>Microsoft Office PowerPoint</Application>
  <PresentationFormat>와이드스크린</PresentationFormat>
  <Paragraphs>128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Adobe 고딕 Std B</vt:lpstr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Oh SG</cp:lastModifiedBy>
  <cp:revision>119</cp:revision>
  <dcterms:created xsi:type="dcterms:W3CDTF">2019-11-19T04:34:19Z</dcterms:created>
  <dcterms:modified xsi:type="dcterms:W3CDTF">2020-03-16T06:28:29Z</dcterms:modified>
</cp:coreProperties>
</file>